
<file path=[Content_Types].xml><?xml version="1.0" encoding="utf-8"?>
<Types xmlns="http://schemas.openxmlformats.org/package/2006/content-types">
  <Default Extension="jpg" ContentType="image/jpeg"/>
  <Default Extension="mp3" ContentType="audio/m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16" r:id="rId4"/>
  </p:sldMasterIdLst>
  <p:notesMasterIdLst>
    <p:notesMasterId r:id="rId49"/>
  </p:notesMasterIdLst>
  <p:handoutMasterIdLst>
    <p:handoutMasterId r:id="rId50"/>
  </p:handoutMasterIdLst>
  <p:sldIdLst>
    <p:sldId id="258" r:id="rId5"/>
    <p:sldId id="454" r:id="rId6"/>
    <p:sldId id="265" r:id="rId7"/>
    <p:sldId id="410" r:id="rId8"/>
    <p:sldId id="419" r:id="rId9"/>
    <p:sldId id="444" r:id="rId10"/>
    <p:sldId id="459" r:id="rId11"/>
    <p:sldId id="435" r:id="rId12"/>
    <p:sldId id="466" r:id="rId13"/>
    <p:sldId id="467" r:id="rId14"/>
    <p:sldId id="480" r:id="rId15"/>
    <p:sldId id="481" r:id="rId16"/>
    <p:sldId id="482" r:id="rId17"/>
    <p:sldId id="455" r:id="rId18"/>
    <p:sldId id="456" r:id="rId19"/>
    <p:sldId id="457" r:id="rId20"/>
    <p:sldId id="458" r:id="rId21"/>
    <p:sldId id="436" r:id="rId22"/>
    <p:sldId id="445" r:id="rId23"/>
    <p:sldId id="446" r:id="rId24"/>
    <p:sldId id="447" r:id="rId25"/>
    <p:sldId id="448" r:id="rId26"/>
    <p:sldId id="449" r:id="rId27"/>
    <p:sldId id="450" r:id="rId28"/>
    <p:sldId id="460" r:id="rId29"/>
    <p:sldId id="392" r:id="rId30"/>
    <p:sldId id="439" r:id="rId31"/>
    <p:sldId id="412" r:id="rId32"/>
    <p:sldId id="440" r:id="rId33"/>
    <p:sldId id="431" r:id="rId34"/>
    <p:sldId id="430" r:id="rId35"/>
    <p:sldId id="437" r:id="rId36"/>
    <p:sldId id="432" r:id="rId37"/>
    <p:sldId id="438" r:id="rId38"/>
    <p:sldId id="433" r:id="rId39"/>
    <p:sldId id="473" r:id="rId40"/>
    <p:sldId id="470" r:id="rId41"/>
    <p:sldId id="474" r:id="rId42"/>
    <p:sldId id="487" r:id="rId43"/>
    <p:sldId id="483" r:id="rId44"/>
    <p:sldId id="488" r:id="rId45"/>
    <p:sldId id="490" r:id="rId46"/>
    <p:sldId id="418" r:id="rId47"/>
    <p:sldId id="417" r:id="rId4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3BC7DD2-B5A4-4452-FB11-689A069BC9DF}" name="#OOI CHOONG HEAN MATTHEW#" initials="#CHM" userId="S::NIE19.OCHM@e.ntu.edu.sg::440386b7-f69c-43ef-ac82-96066f4c67ba"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FFCC52"/>
    <a:srgbClr val="FFD054"/>
    <a:srgbClr val="FA311B"/>
    <a:srgbClr val="F12F1A"/>
    <a:srgbClr val="F7301B"/>
    <a:srgbClr val="0D6CBA"/>
    <a:srgbClr val="0064B6"/>
    <a:srgbClr val="434174"/>
    <a:srgbClr val="19165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270" autoAdjust="0"/>
    <p:restoredTop sz="95214" autoAdjust="0"/>
  </p:normalViewPr>
  <p:slideViewPr>
    <p:cSldViewPr snapToGrid="0">
      <p:cViewPr varScale="1">
        <p:scale>
          <a:sx n="85" d="100"/>
          <a:sy n="85" d="100"/>
        </p:scale>
        <p:origin x="994" y="53"/>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p:cViewPr varScale="1">
        <p:scale>
          <a:sx n="84" d="100"/>
          <a:sy n="84" d="100"/>
        </p:scale>
        <p:origin x="3912"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handoutMaster" Target="handoutMasters/handoutMaster1.xml"/><Relationship Id="rId55" Type="http://schemas.microsoft.com/office/2018/10/relationships/authors" Targe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8" Type="http://schemas.openxmlformats.org/officeDocument/2006/relationships/slide" Target="slides/slide4.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E52C08E-7C3D-42A3-8AA6-05F19659B59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SG"/>
          </a:p>
        </p:txBody>
      </p:sp>
      <p:sp>
        <p:nvSpPr>
          <p:cNvPr id="3" name="Date Placeholder 2">
            <a:extLst>
              <a:ext uri="{FF2B5EF4-FFF2-40B4-BE49-F238E27FC236}">
                <a16:creationId xmlns:a16="http://schemas.microsoft.com/office/drawing/2014/main" id="{0531C7B5-3065-4EBA-B52E-30D95003AF5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E630C76-41AA-4D15-A51E-10150843A249}" type="datetimeFigureOut">
              <a:rPr lang="en-SG" smtClean="0"/>
              <a:t>11/8/2023</a:t>
            </a:fld>
            <a:endParaRPr lang="en-SG"/>
          </a:p>
        </p:txBody>
      </p:sp>
      <p:sp>
        <p:nvSpPr>
          <p:cNvPr id="4" name="Footer Placeholder 3">
            <a:extLst>
              <a:ext uri="{FF2B5EF4-FFF2-40B4-BE49-F238E27FC236}">
                <a16:creationId xmlns:a16="http://schemas.microsoft.com/office/drawing/2014/main" id="{7982B24F-F91B-4862-8805-02817AA168D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SG"/>
          </a:p>
        </p:txBody>
      </p:sp>
      <p:sp>
        <p:nvSpPr>
          <p:cNvPr id="5" name="Slide Number Placeholder 4">
            <a:extLst>
              <a:ext uri="{FF2B5EF4-FFF2-40B4-BE49-F238E27FC236}">
                <a16:creationId xmlns:a16="http://schemas.microsoft.com/office/drawing/2014/main" id="{9213D2CF-718F-499A-ABD1-17868E4EF86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7667D01-BD84-425B-BD21-1FD567F33A4C}" type="slidenum">
              <a:rPr lang="en-SG" smtClean="0"/>
              <a:t>‹#›</a:t>
            </a:fld>
            <a:endParaRPr lang="en-SG"/>
          </a:p>
        </p:txBody>
      </p:sp>
    </p:spTree>
    <p:extLst>
      <p:ext uri="{BB962C8B-B14F-4D97-AF65-F5344CB8AC3E}">
        <p14:creationId xmlns:p14="http://schemas.microsoft.com/office/powerpoint/2010/main" val="29003421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SG"/>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A93881-4A82-4521-A41D-184CA6592A7A}" type="datetimeFigureOut">
              <a:rPr lang="en-SG" smtClean="0"/>
              <a:t>11/8/2023</a:t>
            </a:fld>
            <a:endParaRPr lang="en-SG"/>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SG"/>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SG"/>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41D5347-D07E-4B63-83E6-9C86D80D0344}" type="slidenum">
              <a:rPr lang="en-SG" smtClean="0"/>
              <a:t>‹#›</a:t>
            </a:fld>
            <a:endParaRPr lang="en-SG"/>
          </a:p>
        </p:txBody>
      </p:sp>
    </p:spTree>
    <p:extLst>
      <p:ext uri="{BB962C8B-B14F-4D97-AF65-F5344CB8AC3E}">
        <p14:creationId xmlns:p14="http://schemas.microsoft.com/office/powerpoint/2010/main" val="10937858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41D5347-D07E-4B63-83E6-9C86D80D0344}" type="slidenum">
              <a:rPr lang="en-SG" smtClean="0"/>
              <a:t>1</a:t>
            </a:fld>
            <a:endParaRPr lang="en-SG"/>
          </a:p>
        </p:txBody>
      </p:sp>
    </p:spTree>
    <p:extLst>
      <p:ext uri="{BB962C8B-B14F-4D97-AF65-F5344CB8AC3E}">
        <p14:creationId xmlns:p14="http://schemas.microsoft.com/office/powerpoint/2010/main" val="18961011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a:extLst>
              <a:ext uri="{FF2B5EF4-FFF2-40B4-BE49-F238E27FC236}">
                <a16:creationId xmlns:a16="http://schemas.microsoft.com/office/drawing/2014/main" id="{06591171-D0B1-446E-90E1-8DFE51BA2DE8}"/>
              </a:ext>
            </a:extLst>
          </p:cNvPr>
          <p:cNvSpPr>
            <a:spLocks noGrp="1" noRot="1" noChangeAspect="1" noChangeArrowheads="1" noTextEdit="1"/>
          </p:cNvSpPr>
          <p:nvPr>
            <p:ph type="sldImg"/>
          </p:nvPr>
        </p:nvSpPr>
        <p:spPr>
          <a:ln/>
        </p:spPr>
      </p:sp>
      <p:sp>
        <p:nvSpPr>
          <p:cNvPr id="45059" name="Notes Placeholder 2">
            <a:extLst>
              <a:ext uri="{FF2B5EF4-FFF2-40B4-BE49-F238E27FC236}">
                <a16:creationId xmlns:a16="http://schemas.microsoft.com/office/drawing/2014/main" id="{73A06523-CD0E-4E9E-9631-C6C3304A538F}"/>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1">
                <a:solidFill>
                  <a:srgbClr val="FF0000"/>
                </a:solidFill>
                <a:latin typeface="Arial" panose="020B0604020202020204" pitchFamily="34" charset="0"/>
              </a:rPr>
              <a:t>Anymore to add?</a:t>
            </a:r>
          </a:p>
        </p:txBody>
      </p:sp>
      <p:sp>
        <p:nvSpPr>
          <p:cNvPr id="45060" name="Slide Number Placeholder 3">
            <a:extLst>
              <a:ext uri="{FF2B5EF4-FFF2-40B4-BE49-F238E27FC236}">
                <a16:creationId xmlns:a16="http://schemas.microsoft.com/office/drawing/2014/main" id="{B8B013EA-36CA-49CB-8CDC-EB4713E26389}"/>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C7489C34-9995-4D72-8286-B583493EB54B}" type="slidenum">
              <a:rPr lang="en-SG" altLang="en-US" sz="1200"/>
              <a:pPr/>
              <a:t>44</a:t>
            </a:fld>
            <a:endParaRPr lang="en-SG" altLang="en-US" sz="120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64AD99C-BA6E-FD41-AD10-E3888AB3D592}"/>
              </a:ext>
            </a:extLst>
          </p:cNvPr>
          <p:cNvPicPr>
            <a:picLocks noChangeAspect="1"/>
          </p:cNvPicPr>
          <p:nvPr userDrawn="1"/>
        </p:nvPicPr>
        <p:blipFill>
          <a:blip r:embed="rId2"/>
          <a:srcRect/>
          <a:stretch/>
        </p:blipFill>
        <p:spPr>
          <a:xfrm>
            <a:off x="0" y="1"/>
            <a:ext cx="12191244" cy="6856373"/>
          </a:xfrm>
          <a:prstGeom prst="rect">
            <a:avLst/>
          </a:prstGeom>
        </p:spPr>
      </p:pic>
    </p:spTree>
    <p:extLst>
      <p:ext uri="{BB962C8B-B14F-4D97-AF65-F5344CB8AC3E}">
        <p14:creationId xmlns:p14="http://schemas.microsoft.com/office/powerpoint/2010/main" val="30151669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57AF0EA-DAAC-CD46-9A2F-7B320CA9DE58}"/>
              </a:ext>
            </a:extLst>
          </p:cNvPr>
          <p:cNvPicPr>
            <a:picLocks noChangeAspect="1"/>
          </p:cNvPicPr>
          <p:nvPr userDrawn="1"/>
        </p:nvPicPr>
        <p:blipFill>
          <a:blip r:embed="rId2"/>
          <a:srcRect/>
          <a:stretch/>
        </p:blipFill>
        <p:spPr>
          <a:xfrm>
            <a:off x="0" y="0"/>
            <a:ext cx="12191244" cy="6856375"/>
          </a:xfrm>
          <a:prstGeom prst="rect">
            <a:avLst/>
          </a:prstGeom>
        </p:spPr>
      </p:pic>
    </p:spTree>
    <p:extLst>
      <p:ext uri="{BB962C8B-B14F-4D97-AF65-F5344CB8AC3E}">
        <p14:creationId xmlns:p14="http://schemas.microsoft.com/office/powerpoint/2010/main" val="692626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vert="horz"/>
          <a:lstStyle/>
          <a:p>
            <a:r>
              <a:rPr lang="en-US"/>
              <a:t>Click to edit Master title style</a:t>
            </a:r>
          </a:p>
        </p:txBody>
      </p:sp>
      <p:sp>
        <p:nvSpPr>
          <p:cNvPr id="3" name="Content Placeholder 2"/>
          <p:cNvSpPr>
            <a:spLocks noGrp="1"/>
          </p:cNvSpPr>
          <p:nvPr>
            <p:ph idx="1"/>
          </p:nvPr>
        </p:nvSpPr>
        <p:spPr>
          <a:xfrm>
            <a:off x="609600" y="1600201"/>
            <a:ext cx="10972800" cy="4525963"/>
          </a:xfrm>
          <a:prstGeom prst="rect">
            <a:avLst/>
          </a:prstGeom>
        </p:spPr>
        <p:txBody>
          <a:bodyPr vert="horz"/>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6988176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28995922"/>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33" r:id="rId3"/>
  </p:sldLayoutIdLst>
  <p:txStyles>
    <p:titleStyle>
      <a:lvl1pPr algn="l" defTabSz="982877" rtl="0" eaLnBrk="1" latinLnBrk="0" hangingPunct="1">
        <a:lnSpc>
          <a:spcPct val="90000"/>
        </a:lnSpc>
        <a:spcBef>
          <a:spcPct val="0"/>
        </a:spcBef>
        <a:buNone/>
        <a:defRPr sz="4729" kern="1200">
          <a:solidFill>
            <a:schemeClr val="tx1"/>
          </a:solidFill>
          <a:latin typeface="+mj-lt"/>
          <a:ea typeface="+mj-ea"/>
          <a:cs typeface="+mj-cs"/>
        </a:defRPr>
      </a:lvl1pPr>
    </p:titleStyle>
    <p:bodyStyle>
      <a:lvl1pPr marL="245719" indent="-245719" algn="l" defTabSz="982877" rtl="0" eaLnBrk="1" latinLnBrk="0" hangingPunct="1">
        <a:lnSpc>
          <a:spcPct val="90000"/>
        </a:lnSpc>
        <a:spcBef>
          <a:spcPts val="1075"/>
        </a:spcBef>
        <a:buFont typeface="Arial" panose="020B0604020202020204" pitchFamily="34" charset="0"/>
        <a:buChar char="•"/>
        <a:defRPr sz="3010" kern="1200">
          <a:solidFill>
            <a:schemeClr val="tx1"/>
          </a:solidFill>
          <a:latin typeface="+mn-lt"/>
          <a:ea typeface="+mn-ea"/>
          <a:cs typeface="+mn-cs"/>
        </a:defRPr>
      </a:lvl1pPr>
      <a:lvl2pPr marL="737157" indent="-245719" algn="l" defTabSz="982877" rtl="0" eaLnBrk="1" latinLnBrk="0" hangingPunct="1">
        <a:lnSpc>
          <a:spcPct val="90000"/>
        </a:lnSpc>
        <a:spcBef>
          <a:spcPts val="537"/>
        </a:spcBef>
        <a:buFont typeface="Arial" panose="020B0604020202020204" pitchFamily="34" charset="0"/>
        <a:buChar char="•"/>
        <a:defRPr sz="2580" kern="1200">
          <a:solidFill>
            <a:schemeClr val="tx1"/>
          </a:solidFill>
          <a:latin typeface="+mn-lt"/>
          <a:ea typeface="+mn-ea"/>
          <a:cs typeface="+mn-cs"/>
        </a:defRPr>
      </a:lvl2pPr>
      <a:lvl3pPr marL="1228596" indent="-245719" algn="l" defTabSz="982877" rtl="0" eaLnBrk="1" latinLnBrk="0" hangingPunct="1">
        <a:lnSpc>
          <a:spcPct val="90000"/>
        </a:lnSpc>
        <a:spcBef>
          <a:spcPts val="537"/>
        </a:spcBef>
        <a:buFont typeface="Arial" panose="020B0604020202020204" pitchFamily="34" charset="0"/>
        <a:buChar char="•"/>
        <a:defRPr sz="2150" kern="1200">
          <a:solidFill>
            <a:schemeClr val="tx1"/>
          </a:solidFill>
          <a:latin typeface="+mn-lt"/>
          <a:ea typeface="+mn-ea"/>
          <a:cs typeface="+mn-cs"/>
        </a:defRPr>
      </a:lvl3pPr>
      <a:lvl4pPr marL="1720035" indent="-245719" algn="l" defTabSz="982877" rtl="0" eaLnBrk="1" latinLnBrk="0" hangingPunct="1">
        <a:lnSpc>
          <a:spcPct val="90000"/>
        </a:lnSpc>
        <a:spcBef>
          <a:spcPts val="537"/>
        </a:spcBef>
        <a:buFont typeface="Arial" panose="020B0604020202020204" pitchFamily="34" charset="0"/>
        <a:buChar char="•"/>
        <a:defRPr sz="1935" kern="1200">
          <a:solidFill>
            <a:schemeClr val="tx1"/>
          </a:solidFill>
          <a:latin typeface="+mn-lt"/>
          <a:ea typeface="+mn-ea"/>
          <a:cs typeface="+mn-cs"/>
        </a:defRPr>
      </a:lvl4pPr>
      <a:lvl5pPr marL="2211474" indent="-245719" algn="l" defTabSz="982877" rtl="0" eaLnBrk="1" latinLnBrk="0" hangingPunct="1">
        <a:lnSpc>
          <a:spcPct val="90000"/>
        </a:lnSpc>
        <a:spcBef>
          <a:spcPts val="537"/>
        </a:spcBef>
        <a:buFont typeface="Arial" panose="020B0604020202020204" pitchFamily="34" charset="0"/>
        <a:buChar char="•"/>
        <a:defRPr sz="1935" kern="1200">
          <a:solidFill>
            <a:schemeClr val="tx1"/>
          </a:solidFill>
          <a:latin typeface="+mn-lt"/>
          <a:ea typeface="+mn-ea"/>
          <a:cs typeface="+mn-cs"/>
        </a:defRPr>
      </a:lvl5pPr>
      <a:lvl6pPr marL="2702912" indent="-245719" algn="l" defTabSz="982877" rtl="0" eaLnBrk="1" latinLnBrk="0" hangingPunct="1">
        <a:lnSpc>
          <a:spcPct val="90000"/>
        </a:lnSpc>
        <a:spcBef>
          <a:spcPts val="537"/>
        </a:spcBef>
        <a:buFont typeface="Arial" panose="020B0604020202020204" pitchFamily="34" charset="0"/>
        <a:buChar char="•"/>
        <a:defRPr sz="1935" kern="1200">
          <a:solidFill>
            <a:schemeClr val="tx1"/>
          </a:solidFill>
          <a:latin typeface="+mn-lt"/>
          <a:ea typeface="+mn-ea"/>
          <a:cs typeface="+mn-cs"/>
        </a:defRPr>
      </a:lvl6pPr>
      <a:lvl7pPr marL="3194351" indent="-245719" algn="l" defTabSz="982877" rtl="0" eaLnBrk="1" latinLnBrk="0" hangingPunct="1">
        <a:lnSpc>
          <a:spcPct val="90000"/>
        </a:lnSpc>
        <a:spcBef>
          <a:spcPts val="537"/>
        </a:spcBef>
        <a:buFont typeface="Arial" panose="020B0604020202020204" pitchFamily="34" charset="0"/>
        <a:buChar char="•"/>
        <a:defRPr sz="1935" kern="1200">
          <a:solidFill>
            <a:schemeClr val="tx1"/>
          </a:solidFill>
          <a:latin typeface="+mn-lt"/>
          <a:ea typeface="+mn-ea"/>
          <a:cs typeface="+mn-cs"/>
        </a:defRPr>
      </a:lvl7pPr>
      <a:lvl8pPr marL="3685789" indent="-245719" algn="l" defTabSz="982877" rtl="0" eaLnBrk="1" latinLnBrk="0" hangingPunct="1">
        <a:lnSpc>
          <a:spcPct val="90000"/>
        </a:lnSpc>
        <a:spcBef>
          <a:spcPts val="537"/>
        </a:spcBef>
        <a:buFont typeface="Arial" panose="020B0604020202020204" pitchFamily="34" charset="0"/>
        <a:buChar char="•"/>
        <a:defRPr sz="1935" kern="1200">
          <a:solidFill>
            <a:schemeClr val="tx1"/>
          </a:solidFill>
          <a:latin typeface="+mn-lt"/>
          <a:ea typeface="+mn-ea"/>
          <a:cs typeface="+mn-cs"/>
        </a:defRPr>
      </a:lvl8pPr>
      <a:lvl9pPr marL="4177228" indent="-245719" algn="l" defTabSz="982877" rtl="0" eaLnBrk="1" latinLnBrk="0" hangingPunct="1">
        <a:lnSpc>
          <a:spcPct val="90000"/>
        </a:lnSpc>
        <a:spcBef>
          <a:spcPts val="537"/>
        </a:spcBef>
        <a:buFont typeface="Arial" panose="020B0604020202020204" pitchFamily="34" charset="0"/>
        <a:buChar char="•"/>
        <a:defRPr sz="1935" kern="1200">
          <a:solidFill>
            <a:schemeClr val="tx1"/>
          </a:solidFill>
          <a:latin typeface="+mn-lt"/>
          <a:ea typeface="+mn-ea"/>
          <a:cs typeface="+mn-cs"/>
        </a:defRPr>
      </a:lvl9pPr>
    </p:bodyStyle>
    <p:otherStyle>
      <a:defPPr>
        <a:defRPr lang="en-US"/>
      </a:defPPr>
      <a:lvl1pPr marL="0" algn="l" defTabSz="982877" rtl="0" eaLnBrk="1" latinLnBrk="0" hangingPunct="1">
        <a:defRPr sz="1935" kern="1200">
          <a:solidFill>
            <a:schemeClr val="tx1"/>
          </a:solidFill>
          <a:latin typeface="+mn-lt"/>
          <a:ea typeface="+mn-ea"/>
          <a:cs typeface="+mn-cs"/>
        </a:defRPr>
      </a:lvl1pPr>
      <a:lvl2pPr marL="491438" algn="l" defTabSz="982877" rtl="0" eaLnBrk="1" latinLnBrk="0" hangingPunct="1">
        <a:defRPr sz="1935" kern="1200">
          <a:solidFill>
            <a:schemeClr val="tx1"/>
          </a:solidFill>
          <a:latin typeface="+mn-lt"/>
          <a:ea typeface="+mn-ea"/>
          <a:cs typeface="+mn-cs"/>
        </a:defRPr>
      </a:lvl2pPr>
      <a:lvl3pPr marL="982877" algn="l" defTabSz="982877" rtl="0" eaLnBrk="1" latinLnBrk="0" hangingPunct="1">
        <a:defRPr sz="1935" kern="1200">
          <a:solidFill>
            <a:schemeClr val="tx1"/>
          </a:solidFill>
          <a:latin typeface="+mn-lt"/>
          <a:ea typeface="+mn-ea"/>
          <a:cs typeface="+mn-cs"/>
        </a:defRPr>
      </a:lvl3pPr>
      <a:lvl4pPr marL="1474315" algn="l" defTabSz="982877" rtl="0" eaLnBrk="1" latinLnBrk="0" hangingPunct="1">
        <a:defRPr sz="1935" kern="1200">
          <a:solidFill>
            <a:schemeClr val="tx1"/>
          </a:solidFill>
          <a:latin typeface="+mn-lt"/>
          <a:ea typeface="+mn-ea"/>
          <a:cs typeface="+mn-cs"/>
        </a:defRPr>
      </a:lvl4pPr>
      <a:lvl5pPr marL="1965755" algn="l" defTabSz="982877" rtl="0" eaLnBrk="1" latinLnBrk="0" hangingPunct="1">
        <a:defRPr sz="1935" kern="1200">
          <a:solidFill>
            <a:schemeClr val="tx1"/>
          </a:solidFill>
          <a:latin typeface="+mn-lt"/>
          <a:ea typeface="+mn-ea"/>
          <a:cs typeface="+mn-cs"/>
        </a:defRPr>
      </a:lvl5pPr>
      <a:lvl6pPr marL="2457194" algn="l" defTabSz="982877" rtl="0" eaLnBrk="1" latinLnBrk="0" hangingPunct="1">
        <a:defRPr sz="1935" kern="1200">
          <a:solidFill>
            <a:schemeClr val="tx1"/>
          </a:solidFill>
          <a:latin typeface="+mn-lt"/>
          <a:ea typeface="+mn-ea"/>
          <a:cs typeface="+mn-cs"/>
        </a:defRPr>
      </a:lvl6pPr>
      <a:lvl7pPr marL="2948632" algn="l" defTabSz="982877" rtl="0" eaLnBrk="1" latinLnBrk="0" hangingPunct="1">
        <a:defRPr sz="1935" kern="1200">
          <a:solidFill>
            <a:schemeClr val="tx1"/>
          </a:solidFill>
          <a:latin typeface="+mn-lt"/>
          <a:ea typeface="+mn-ea"/>
          <a:cs typeface="+mn-cs"/>
        </a:defRPr>
      </a:lvl7pPr>
      <a:lvl8pPr marL="3440071" algn="l" defTabSz="982877" rtl="0" eaLnBrk="1" latinLnBrk="0" hangingPunct="1">
        <a:defRPr sz="1935" kern="1200">
          <a:solidFill>
            <a:schemeClr val="tx1"/>
          </a:solidFill>
          <a:latin typeface="+mn-lt"/>
          <a:ea typeface="+mn-ea"/>
          <a:cs typeface="+mn-cs"/>
        </a:defRPr>
      </a:lvl8pPr>
      <a:lvl9pPr marL="3931509" algn="l" defTabSz="982877" rtl="0" eaLnBrk="1" latinLnBrk="0" hangingPunct="1">
        <a:defRPr sz="193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12.png"/><Relationship Id="rId2" Type="http://schemas.openxmlformats.org/officeDocument/2006/relationships/audio" Target="../media/media2.mp3"/><Relationship Id="rId1" Type="http://schemas.microsoft.com/office/2007/relationships/media" Target="../media/media2.mp3"/><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12.png"/><Relationship Id="rId2" Type="http://schemas.openxmlformats.org/officeDocument/2006/relationships/audio" Target="../media/media3.mp3"/><Relationship Id="rId1" Type="http://schemas.microsoft.com/office/2007/relationships/media" Target="../media/media3.mp3"/><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p3"/><Relationship Id="rId1" Type="http://schemas.microsoft.com/office/2007/relationships/media" Target="../media/media4.mp3"/><Relationship Id="rId6" Type="http://schemas.openxmlformats.org/officeDocument/2006/relationships/image" Target="../media/image12.png"/><Relationship Id="rId5" Type="http://schemas.openxmlformats.org/officeDocument/2006/relationships/image" Target="../media/image20.png"/><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p3"/><Relationship Id="rId1" Type="http://schemas.microsoft.com/office/2007/relationships/media" Target="../media/media5.mp3"/><Relationship Id="rId6" Type="http://schemas.openxmlformats.org/officeDocument/2006/relationships/image" Target="../media/image12.png"/><Relationship Id="rId5" Type="http://schemas.openxmlformats.org/officeDocument/2006/relationships/image" Target="../media/image22.png"/><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p3"/><Relationship Id="rId1" Type="http://schemas.microsoft.com/office/2007/relationships/media" Target="../media/media6.mp3"/><Relationship Id="rId6" Type="http://schemas.openxmlformats.org/officeDocument/2006/relationships/image" Target="../media/image12.png"/><Relationship Id="rId5" Type="http://schemas.openxmlformats.org/officeDocument/2006/relationships/image" Target="../media/image24.png"/><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mp3"/><Relationship Id="rId1" Type="http://schemas.microsoft.com/office/2007/relationships/media" Target="../media/media7.mp3"/><Relationship Id="rId6" Type="http://schemas.openxmlformats.org/officeDocument/2006/relationships/image" Target="../media/image12.png"/><Relationship Id="rId5" Type="http://schemas.openxmlformats.org/officeDocument/2006/relationships/image" Target="../media/image26.png"/><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slideLayout" Target="../slideLayouts/slideLayout2.xml"/><Relationship Id="rId7" Type="http://schemas.openxmlformats.org/officeDocument/2006/relationships/image" Target="../media/image12.png"/><Relationship Id="rId2" Type="http://schemas.openxmlformats.org/officeDocument/2006/relationships/audio" Target="../media/media8.mp3"/><Relationship Id="rId1" Type="http://schemas.microsoft.com/office/2007/relationships/media" Target="../media/media8.mp3"/><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9.mp3"/><Relationship Id="rId1" Type="http://schemas.microsoft.com/office/2007/relationships/media" Target="../media/media9.mp3"/><Relationship Id="rId6" Type="http://schemas.openxmlformats.org/officeDocument/2006/relationships/image" Target="../media/image12.png"/><Relationship Id="rId5" Type="http://schemas.openxmlformats.org/officeDocument/2006/relationships/image" Target="../media/image32.png"/><Relationship Id="rId4" Type="http://schemas.openxmlformats.org/officeDocument/2006/relationships/image" Target="../media/image31.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0.mp3"/><Relationship Id="rId1" Type="http://schemas.microsoft.com/office/2007/relationships/media" Target="../media/media10.mp3"/><Relationship Id="rId6" Type="http://schemas.openxmlformats.org/officeDocument/2006/relationships/image" Target="../media/image12.png"/><Relationship Id="rId5" Type="http://schemas.openxmlformats.org/officeDocument/2006/relationships/image" Target="../media/image34.png"/><Relationship Id="rId4" Type="http://schemas.openxmlformats.org/officeDocument/2006/relationships/image" Target="../media/image33.png"/></Relationships>
</file>

<file path=ppt/slides/_rels/slide2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slideLayout" Target="../slideLayouts/slideLayout2.xml"/><Relationship Id="rId7" Type="http://schemas.openxmlformats.org/officeDocument/2006/relationships/image" Target="../media/image38.png"/><Relationship Id="rId2" Type="http://schemas.openxmlformats.org/officeDocument/2006/relationships/audio" Target="../media/media11.mp3"/><Relationship Id="rId1" Type="http://schemas.microsoft.com/office/2007/relationships/media" Target="../media/media11.mp3"/><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s://www.jstor.org/stable/836729"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s://www.jstor.org/stable/2849046" TargetMode="External"/><Relationship Id="rId4" Type="http://schemas.openxmlformats.org/officeDocument/2006/relationships/hyperlink" Target="https://eresources.nlb.gov.sg/newspapers/Digitised/Article/singfreepressb19310527-1.2.47?ST=1&amp;AT=search&amp;k=Chu%20Chin%20Chow%20and%20Police%20Band&amp;QT=chu%2cchin%2cchow%2cand%2cpolice%2cband&amp;oref=article"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avid.com/sibelius" TargetMode="External"/><Relationship Id="rId2" Type="http://schemas.openxmlformats.org/officeDocument/2006/relationships/hyperlink" Target="https://www.avid.com/products/photoscore-and-notateme-ultimate"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71A28D8D-73CB-49E0-9FCE-0AA833C05CDF}"/>
              </a:ext>
            </a:extLst>
          </p:cNvPr>
          <p:cNvSpPr txBox="1">
            <a:spLocks noChangeArrowheads="1"/>
          </p:cNvSpPr>
          <p:nvPr/>
        </p:nvSpPr>
        <p:spPr bwMode="auto">
          <a:xfrm>
            <a:off x="644338" y="2180646"/>
            <a:ext cx="10230344" cy="1649929"/>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just"/>
            <a:r>
              <a:rPr lang="en-US" sz="2400" b="0" i="0" u="none" strike="noStrike" baseline="0" dirty="0">
                <a:solidFill>
                  <a:srgbClr val="202429"/>
                </a:solidFill>
              </a:rPr>
              <a:t>Music (and Education) and technological affordances; re</a:t>
            </a:r>
            <a:r>
              <a:rPr lang="en-US" sz="2400" b="0" i="0" u="none" strike="noStrike" baseline="0" dirty="0">
                <a:solidFill>
                  <a:srgbClr val="000000"/>
                </a:solidFill>
              </a:rPr>
              <a:t>fl</a:t>
            </a:r>
            <a:r>
              <a:rPr lang="en-US" sz="2400" b="0" i="0" u="none" strike="noStrike" baseline="0" dirty="0">
                <a:solidFill>
                  <a:srgbClr val="202429"/>
                </a:solidFill>
              </a:rPr>
              <a:t>ections of re/living public outreach repertoire performed by the Second Straits Settlement Police Band in early 20th century Singapore.</a:t>
            </a:r>
            <a:r>
              <a:rPr lang="en-US" sz="1800" b="0" i="0" u="none" strike="noStrike" baseline="0" dirty="0">
                <a:solidFill>
                  <a:srgbClr val="202429"/>
                </a:solidFill>
              </a:rPr>
              <a:t>	</a:t>
            </a:r>
          </a:p>
        </p:txBody>
      </p:sp>
      <p:sp>
        <p:nvSpPr>
          <p:cNvPr id="7" name="Rectangle 3">
            <a:extLst>
              <a:ext uri="{FF2B5EF4-FFF2-40B4-BE49-F238E27FC236}">
                <a16:creationId xmlns:a16="http://schemas.microsoft.com/office/drawing/2014/main" id="{BAC3CE05-4B89-43BA-8D75-30C3816B5EA7}"/>
              </a:ext>
            </a:extLst>
          </p:cNvPr>
          <p:cNvSpPr txBox="1">
            <a:spLocks noChangeArrowheads="1"/>
          </p:cNvSpPr>
          <p:nvPr/>
        </p:nvSpPr>
        <p:spPr bwMode="auto">
          <a:xfrm>
            <a:off x="644339" y="3460385"/>
            <a:ext cx="6310644" cy="1215524"/>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spcBef>
                <a:spcPts val="0"/>
              </a:spcBef>
              <a:buNone/>
            </a:pPr>
            <a:r>
              <a:rPr lang="en-US" altLang="en-US" sz="2400" dirty="0"/>
              <a:t>Dairianathan, E., Ooi, M. Tan, Y.L., Yusri, M., </a:t>
            </a:r>
            <a:br>
              <a:rPr lang="en-US" altLang="en-US" sz="2400" dirty="0"/>
            </a:br>
            <a:r>
              <a:rPr lang="en-US" altLang="en-US" sz="2400" dirty="0"/>
              <a:t>National Institute of Education, </a:t>
            </a:r>
          </a:p>
          <a:p>
            <a:pPr marL="0" indent="0" algn="just">
              <a:spcBef>
                <a:spcPts val="0"/>
              </a:spcBef>
              <a:buNone/>
            </a:pPr>
            <a:r>
              <a:rPr lang="en-US" altLang="en-US" sz="2400" dirty="0"/>
              <a:t>Nanyang Technological University, </a:t>
            </a:r>
            <a:endParaRPr lang="en-US" altLang="en-US" sz="2400" dirty="0">
              <a:solidFill>
                <a:schemeClr val="bg1"/>
              </a:solidFill>
            </a:endParaRPr>
          </a:p>
        </p:txBody>
      </p:sp>
    </p:spTree>
    <p:extLst>
      <p:ext uri="{BB962C8B-B14F-4D97-AF65-F5344CB8AC3E}">
        <p14:creationId xmlns:p14="http://schemas.microsoft.com/office/powerpoint/2010/main" val="1116457670"/>
      </p:ext>
    </p:extLst>
  </p:cSld>
  <p:clrMapOvr>
    <a:masterClrMapping/>
  </p:clrMapOvr>
  <mc:AlternateContent xmlns:mc="http://schemas.openxmlformats.org/markup-compatibility/2006" xmlns:p14="http://schemas.microsoft.com/office/powerpoint/2010/main">
    <mc:Choice Requires="p14">
      <p:transition p14:dur="0" advTm="15000"/>
    </mc:Choice>
    <mc:Fallback xmlns="">
      <p:transition advTm="1500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a:extLst>
              <a:ext uri="{FF2B5EF4-FFF2-40B4-BE49-F238E27FC236}">
                <a16:creationId xmlns:a16="http://schemas.microsoft.com/office/drawing/2014/main" id="{F5FD432B-A2D6-44E8-B040-BAF653B5B9E6}"/>
              </a:ext>
            </a:extLst>
          </p:cNvPr>
          <p:cNvSpPr>
            <a:spLocks noGrp="1" noChangeArrowheads="1"/>
          </p:cNvSpPr>
          <p:nvPr>
            <p:ph type="title" idx="4294967295"/>
          </p:nvPr>
        </p:nvSpPr>
        <p:spPr bwMode="auto">
          <a:xfrm>
            <a:off x="1381761" y="597160"/>
            <a:ext cx="8924938" cy="69506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n-US" altLang="en-US" sz="3600" b="1" dirty="0"/>
              <a:t>Method</a:t>
            </a:r>
          </a:p>
        </p:txBody>
      </p:sp>
      <p:sp>
        <p:nvSpPr>
          <p:cNvPr id="5124" name="Rectangle 3">
            <a:extLst>
              <a:ext uri="{FF2B5EF4-FFF2-40B4-BE49-F238E27FC236}">
                <a16:creationId xmlns:a16="http://schemas.microsoft.com/office/drawing/2014/main" id="{D88A068B-42B6-4C29-BC0B-8F2A3FC940C1}"/>
              </a:ext>
            </a:extLst>
          </p:cNvPr>
          <p:cNvSpPr>
            <a:spLocks noGrp="1" noChangeArrowheads="1"/>
          </p:cNvSpPr>
          <p:nvPr>
            <p:ph type="body" idx="4294967295"/>
          </p:nvPr>
        </p:nvSpPr>
        <p:spPr bwMode="auto">
          <a:xfrm>
            <a:off x="1381761" y="1416424"/>
            <a:ext cx="8808098" cy="484441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1" algn="just" fontAlgn="base">
              <a:lnSpc>
                <a:spcPct val="100000"/>
              </a:lnSpc>
            </a:pPr>
            <a:r>
              <a:rPr lang="en-US" sz="4400" dirty="0">
                <a:solidFill>
                  <a:srgbClr val="202529"/>
                </a:solidFill>
                <a:latin typeface="Arial" panose="020B0604020202020204" pitchFamily="34" charset="0"/>
                <a:ea typeface="Calibri" panose="020F0502020204030204" pitchFamily="34" charset="0"/>
                <a:cs typeface="Calibri" panose="020F0502020204030204" pitchFamily="34" charset="0"/>
              </a:rPr>
              <a:t>The various instrumental part scores would then be combined into a full wind ensemble score. </a:t>
            </a:r>
          </a:p>
          <a:p>
            <a:pPr lvl="1" algn="just" fontAlgn="base">
              <a:lnSpc>
                <a:spcPct val="100000"/>
              </a:lnSpc>
            </a:pPr>
            <a:endParaRPr lang="en-US" sz="4400" dirty="0">
              <a:solidFill>
                <a:srgbClr val="202529"/>
              </a:solidFill>
              <a:latin typeface="Arial" panose="020B0604020202020204" pitchFamily="34" charset="0"/>
              <a:ea typeface="Calibri" panose="020F0502020204030204" pitchFamily="34" charset="0"/>
              <a:cs typeface="Calibri" panose="020F0502020204030204" pitchFamily="34" charset="0"/>
            </a:endParaRPr>
          </a:p>
          <a:p>
            <a:pPr lvl="1" algn="just" fontAlgn="base">
              <a:lnSpc>
                <a:spcPct val="100000"/>
              </a:lnSpc>
            </a:pPr>
            <a:r>
              <a:rPr lang="en-US" sz="4400" dirty="0">
                <a:solidFill>
                  <a:srgbClr val="202529"/>
                </a:solidFill>
                <a:latin typeface="Arial" panose="020B0604020202020204" pitchFamily="34" charset="0"/>
                <a:ea typeface="Calibri" panose="020F0502020204030204" pitchFamily="34" charset="0"/>
                <a:cs typeface="Calibri" panose="020F0502020204030204" pitchFamily="34" charset="0"/>
              </a:rPr>
              <a:t>This would then translate into a digital audio realization.</a:t>
            </a:r>
          </a:p>
        </p:txBody>
      </p:sp>
    </p:spTree>
    <p:extLst>
      <p:ext uri="{BB962C8B-B14F-4D97-AF65-F5344CB8AC3E}">
        <p14:creationId xmlns:p14="http://schemas.microsoft.com/office/powerpoint/2010/main" val="866662486"/>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a:extLst>
              <a:ext uri="{FF2B5EF4-FFF2-40B4-BE49-F238E27FC236}">
                <a16:creationId xmlns:a16="http://schemas.microsoft.com/office/drawing/2014/main" id="{F5FD432B-A2D6-44E8-B040-BAF653B5B9E6}"/>
              </a:ext>
            </a:extLst>
          </p:cNvPr>
          <p:cNvSpPr>
            <a:spLocks noGrp="1" noChangeArrowheads="1"/>
          </p:cNvSpPr>
          <p:nvPr>
            <p:ph type="title" idx="4294967295"/>
          </p:nvPr>
        </p:nvSpPr>
        <p:spPr bwMode="auto">
          <a:xfrm>
            <a:off x="1381761" y="721360"/>
            <a:ext cx="8924938" cy="69506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n-US" altLang="en-US" sz="3600" b="1" dirty="0"/>
              <a:t>Method</a:t>
            </a:r>
          </a:p>
        </p:txBody>
      </p:sp>
      <p:graphicFrame>
        <p:nvGraphicFramePr>
          <p:cNvPr id="2" name="Table 3">
            <a:extLst>
              <a:ext uri="{FF2B5EF4-FFF2-40B4-BE49-F238E27FC236}">
                <a16:creationId xmlns:a16="http://schemas.microsoft.com/office/drawing/2014/main" id="{69CDD415-DBCE-6435-62B2-9F38A1F8AC8A}"/>
              </a:ext>
            </a:extLst>
          </p:cNvPr>
          <p:cNvGraphicFramePr>
            <a:graphicFrameLocks noGrp="1"/>
          </p:cNvGraphicFramePr>
          <p:nvPr>
            <p:extLst>
              <p:ext uri="{D42A27DB-BD31-4B8C-83A1-F6EECF244321}">
                <p14:modId xmlns:p14="http://schemas.microsoft.com/office/powerpoint/2010/main" val="2465100321"/>
              </p:ext>
            </p:extLst>
          </p:nvPr>
        </p:nvGraphicFramePr>
        <p:xfrm>
          <a:off x="0" y="0"/>
          <a:ext cx="12191998" cy="6222542"/>
        </p:xfrm>
        <a:graphic>
          <a:graphicData uri="http://schemas.openxmlformats.org/drawingml/2006/table">
            <a:tbl>
              <a:tblPr firstRow="1" bandRow="1">
                <a:tableStyleId>{5C22544A-7EE6-4342-B048-85BDC9FD1C3A}</a:tableStyleId>
              </a:tblPr>
              <a:tblGrid>
                <a:gridCol w="2553557">
                  <a:extLst>
                    <a:ext uri="{9D8B030D-6E8A-4147-A177-3AD203B41FA5}">
                      <a16:colId xmlns:a16="http://schemas.microsoft.com/office/drawing/2014/main" val="3110420277"/>
                    </a:ext>
                  </a:extLst>
                </a:gridCol>
                <a:gridCol w="4321805">
                  <a:extLst>
                    <a:ext uri="{9D8B030D-6E8A-4147-A177-3AD203B41FA5}">
                      <a16:colId xmlns:a16="http://schemas.microsoft.com/office/drawing/2014/main" val="809208899"/>
                    </a:ext>
                  </a:extLst>
                </a:gridCol>
                <a:gridCol w="5316636">
                  <a:extLst>
                    <a:ext uri="{9D8B030D-6E8A-4147-A177-3AD203B41FA5}">
                      <a16:colId xmlns:a16="http://schemas.microsoft.com/office/drawing/2014/main" val="4285937090"/>
                    </a:ext>
                  </a:extLst>
                </a:gridCol>
              </a:tblGrid>
              <a:tr h="419579">
                <a:tc>
                  <a:txBody>
                    <a:bodyPr/>
                    <a:lstStyle/>
                    <a:p>
                      <a:r>
                        <a:rPr lang="en-US" dirty="0"/>
                        <a:t>Piece</a:t>
                      </a:r>
                      <a:endParaRPr lang="en-SG" dirty="0"/>
                    </a:p>
                  </a:txBody>
                  <a:tcPr/>
                </a:tc>
                <a:tc>
                  <a:txBody>
                    <a:bodyPr/>
                    <a:lstStyle/>
                    <a:p>
                      <a:r>
                        <a:rPr lang="en-US" dirty="0"/>
                        <a:t>Original PDF File</a:t>
                      </a:r>
                      <a:endParaRPr lang="en-SG" dirty="0"/>
                    </a:p>
                  </a:txBody>
                  <a:tcPr/>
                </a:tc>
                <a:tc>
                  <a:txBody>
                    <a:bodyPr/>
                    <a:lstStyle/>
                    <a:p>
                      <a:r>
                        <a:rPr lang="en-US" dirty="0" err="1"/>
                        <a:t>NotateMe</a:t>
                      </a:r>
                      <a:r>
                        <a:rPr lang="en-US" dirty="0"/>
                        <a:t> File</a:t>
                      </a:r>
                      <a:endParaRPr lang="en-SG" dirty="0"/>
                    </a:p>
                  </a:txBody>
                  <a:tcPr/>
                </a:tc>
                <a:extLst>
                  <a:ext uri="{0D108BD9-81ED-4DB2-BD59-A6C34878D82A}">
                    <a16:rowId xmlns:a16="http://schemas.microsoft.com/office/drawing/2014/main" val="182408959"/>
                  </a:ext>
                </a:extLst>
              </a:tr>
              <a:tr h="1804542">
                <a:tc>
                  <a:txBody>
                    <a:bodyPr/>
                    <a:lstStyle/>
                    <a:p>
                      <a:r>
                        <a:rPr lang="en-US" dirty="0"/>
                        <a:t>Beggars’ Opera</a:t>
                      </a:r>
                    </a:p>
                  </a:txBody>
                  <a:tcPr/>
                </a:tc>
                <a:tc>
                  <a:txBody>
                    <a:bodyPr/>
                    <a:lstStyle/>
                    <a:p>
                      <a:endParaRPr lang="en-SG" dirty="0"/>
                    </a:p>
                  </a:txBody>
                  <a:tcPr/>
                </a:tc>
                <a:tc>
                  <a:txBody>
                    <a:bodyPr/>
                    <a:lstStyle/>
                    <a:p>
                      <a:endParaRPr lang="en-US" dirty="0"/>
                    </a:p>
                  </a:txBody>
                  <a:tcPr/>
                </a:tc>
                <a:extLst>
                  <a:ext uri="{0D108BD9-81ED-4DB2-BD59-A6C34878D82A}">
                    <a16:rowId xmlns:a16="http://schemas.microsoft.com/office/drawing/2014/main" val="2162646430"/>
                  </a:ext>
                </a:extLst>
              </a:tr>
              <a:tr h="1977489">
                <a:tc>
                  <a:txBody>
                    <a:bodyPr/>
                    <a:lstStyle/>
                    <a:p>
                      <a:r>
                        <a:rPr lang="en-US" dirty="0"/>
                        <a:t>Chu Chin Chow</a:t>
                      </a:r>
                      <a:endParaRPr lang="en-SG" dirty="0"/>
                    </a:p>
                  </a:txBody>
                  <a:tcPr/>
                </a:tc>
                <a:tc>
                  <a:txBody>
                    <a:bodyPr/>
                    <a:lstStyle/>
                    <a:p>
                      <a:endParaRPr lang="en-SG" dirty="0"/>
                    </a:p>
                  </a:txBody>
                  <a:tcPr/>
                </a:tc>
                <a:tc>
                  <a:txBody>
                    <a:bodyPr/>
                    <a:lstStyle/>
                    <a:p>
                      <a:endParaRPr lang="en-SG" dirty="0"/>
                    </a:p>
                  </a:txBody>
                  <a:tcPr/>
                </a:tc>
                <a:extLst>
                  <a:ext uri="{0D108BD9-81ED-4DB2-BD59-A6C34878D82A}">
                    <a16:rowId xmlns:a16="http://schemas.microsoft.com/office/drawing/2014/main" val="652826425"/>
                  </a:ext>
                </a:extLst>
              </a:tr>
              <a:tr h="2020932">
                <a:tc>
                  <a:txBody>
                    <a:bodyPr/>
                    <a:lstStyle/>
                    <a:p>
                      <a:r>
                        <a:rPr lang="en-US" dirty="0"/>
                        <a:t>The Orchid</a:t>
                      </a:r>
                      <a:endParaRPr lang="en-SG" dirty="0"/>
                    </a:p>
                  </a:txBody>
                  <a:tcPr/>
                </a:tc>
                <a:tc>
                  <a:txBody>
                    <a:bodyPr/>
                    <a:lstStyle/>
                    <a:p>
                      <a:endParaRPr lang="en-US" dirty="0"/>
                    </a:p>
                    <a:p>
                      <a:endParaRPr lang="en-SG" dirty="0"/>
                    </a:p>
                    <a:p>
                      <a:endParaRPr lang="en-SG" dirty="0"/>
                    </a:p>
                    <a:p>
                      <a:endParaRPr lang="en-SG" dirty="0"/>
                    </a:p>
                    <a:p>
                      <a:endParaRPr lang="en-SG" dirty="0"/>
                    </a:p>
                    <a:p>
                      <a:endParaRPr lang="en-SG" dirty="0"/>
                    </a:p>
                  </a:txBody>
                  <a:tcPr/>
                </a:tc>
                <a:tc>
                  <a:txBody>
                    <a:bodyPr/>
                    <a:lstStyle/>
                    <a:p>
                      <a:endParaRPr lang="en-US" dirty="0"/>
                    </a:p>
                    <a:p>
                      <a:endParaRPr lang="en-SG" dirty="0"/>
                    </a:p>
                    <a:p>
                      <a:endParaRPr lang="en-SG" dirty="0"/>
                    </a:p>
                    <a:p>
                      <a:endParaRPr lang="en-SG" dirty="0"/>
                    </a:p>
                    <a:p>
                      <a:endParaRPr lang="en-SG" dirty="0"/>
                    </a:p>
                  </a:txBody>
                  <a:tcPr/>
                </a:tc>
                <a:extLst>
                  <a:ext uri="{0D108BD9-81ED-4DB2-BD59-A6C34878D82A}">
                    <a16:rowId xmlns:a16="http://schemas.microsoft.com/office/drawing/2014/main" val="1946108022"/>
                  </a:ext>
                </a:extLst>
              </a:tr>
            </a:tbl>
          </a:graphicData>
        </a:graphic>
      </p:graphicFrame>
      <p:pic>
        <p:nvPicPr>
          <p:cNvPr id="6" name="Picture 5">
            <a:extLst>
              <a:ext uri="{FF2B5EF4-FFF2-40B4-BE49-F238E27FC236}">
                <a16:creationId xmlns:a16="http://schemas.microsoft.com/office/drawing/2014/main" id="{436898D3-13EB-3F5E-C3E9-4CA045F41E00}"/>
              </a:ext>
            </a:extLst>
          </p:cNvPr>
          <p:cNvPicPr>
            <a:picLocks noChangeAspect="1"/>
          </p:cNvPicPr>
          <p:nvPr/>
        </p:nvPicPr>
        <p:blipFill>
          <a:blip r:embed="rId2"/>
          <a:stretch>
            <a:fillRect/>
          </a:stretch>
        </p:blipFill>
        <p:spPr>
          <a:xfrm>
            <a:off x="7640636" y="379100"/>
            <a:ext cx="4027676" cy="1839448"/>
          </a:xfrm>
          <a:prstGeom prst="rect">
            <a:avLst/>
          </a:prstGeom>
        </p:spPr>
      </p:pic>
      <p:pic>
        <p:nvPicPr>
          <p:cNvPr id="3" name="Picture 2" descr="A screenshot of a computer&#10;&#10;Description automatically generated">
            <a:extLst>
              <a:ext uri="{FF2B5EF4-FFF2-40B4-BE49-F238E27FC236}">
                <a16:creationId xmlns:a16="http://schemas.microsoft.com/office/drawing/2014/main" id="{5F1699ED-3258-AE51-F310-BC3FDDB2CEDD}"/>
              </a:ext>
            </a:extLst>
          </p:cNvPr>
          <p:cNvPicPr>
            <a:picLocks noChangeAspect="1"/>
          </p:cNvPicPr>
          <p:nvPr/>
        </p:nvPicPr>
        <p:blipFill rotWithShape="1">
          <a:blip r:embed="rId3">
            <a:extLst>
              <a:ext uri="{28A0092B-C50C-407E-A947-70E740481C1C}">
                <a14:useLocalDpi xmlns:a14="http://schemas.microsoft.com/office/drawing/2010/main" val="0"/>
              </a:ext>
            </a:extLst>
          </a:blip>
          <a:srcRect l="13406" t="23371" r="28223" b="6841"/>
          <a:stretch/>
        </p:blipFill>
        <p:spPr>
          <a:xfrm>
            <a:off x="2651416" y="379099"/>
            <a:ext cx="4197189" cy="1839449"/>
          </a:xfrm>
          <a:prstGeom prst="rect">
            <a:avLst/>
          </a:prstGeom>
        </p:spPr>
      </p:pic>
      <p:pic>
        <p:nvPicPr>
          <p:cNvPr id="8" name="Picture 7" descr="A screenshot of a computer screen&#10;&#10;Description automatically generated">
            <a:extLst>
              <a:ext uri="{FF2B5EF4-FFF2-40B4-BE49-F238E27FC236}">
                <a16:creationId xmlns:a16="http://schemas.microsoft.com/office/drawing/2014/main" id="{EDD9547F-5BC3-F777-3700-A33F715A295F}"/>
              </a:ext>
            </a:extLst>
          </p:cNvPr>
          <p:cNvPicPr>
            <a:picLocks noChangeAspect="1"/>
          </p:cNvPicPr>
          <p:nvPr/>
        </p:nvPicPr>
        <p:blipFill rotWithShape="1">
          <a:blip r:embed="rId4">
            <a:extLst>
              <a:ext uri="{28A0092B-C50C-407E-A947-70E740481C1C}">
                <a14:useLocalDpi xmlns:a14="http://schemas.microsoft.com/office/drawing/2010/main" val="0"/>
              </a:ext>
            </a:extLst>
          </a:blip>
          <a:srcRect l="16092" t="28017" r="30601" b="22785"/>
          <a:stretch/>
        </p:blipFill>
        <p:spPr>
          <a:xfrm>
            <a:off x="2651416" y="2266827"/>
            <a:ext cx="4166863" cy="1938799"/>
          </a:xfrm>
          <a:prstGeom prst="rect">
            <a:avLst/>
          </a:prstGeom>
        </p:spPr>
      </p:pic>
      <p:pic>
        <p:nvPicPr>
          <p:cNvPr id="10" name="Picture 9" descr="A screenshot of a music sheet&#10;&#10;Description automatically generated">
            <a:extLst>
              <a:ext uri="{FF2B5EF4-FFF2-40B4-BE49-F238E27FC236}">
                <a16:creationId xmlns:a16="http://schemas.microsoft.com/office/drawing/2014/main" id="{8A5B6964-34EE-BEFE-69A8-876F1605BDE5}"/>
              </a:ext>
            </a:extLst>
          </p:cNvPr>
          <p:cNvPicPr>
            <a:picLocks noChangeAspect="1"/>
          </p:cNvPicPr>
          <p:nvPr/>
        </p:nvPicPr>
        <p:blipFill rotWithShape="1">
          <a:blip r:embed="rId5">
            <a:extLst>
              <a:ext uri="{28A0092B-C50C-407E-A947-70E740481C1C}">
                <a14:useLocalDpi xmlns:a14="http://schemas.microsoft.com/office/drawing/2010/main" val="0"/>
              </a:ext>
            </a:extLst>
          </a:blip>
          <a:srcRect l="19794" t="19831" r="24857" b="19831"/>
          <a:stretch/>
        </p:blipFill>
        <p:spPr>
          <a:xfrm>
            <a:off x="7680931" y="2268223"/>
            <a:ext cx="3987381" cy="1839448"/>
          </a:xfrm>
          <a:prstGeom prst="rect">
            <a:avLst/>
          </a:prstGeom>
        </p:spPr>
      </p:pic>
      <p:pic>
        <p:nvPicPr>
          <p:cNvPr id="12" name="Picture 11" descr="A screenshot of a music sheet&#10;&#10;Description automatically generated">
            <a:extLst>
              <a:ext uri="{FF2B5EF4-FFF2-40B4-BE49-F238E27FC236}">
                <a16:creationId xmlns:a16="http://schemas.microsoft.com/office/drawing/2014/main" id="{C33933A2-5D95-A190-7816-B8B4215A70F7}"/>
              </a:ext>
            </a:extLst>
          </p:cNvPr>
          <p:cNvPicPr>
            <a:picLocks noChangeAspect="1"/>
          </p:cNvPicPr>
          <p:nvPr/>
        </p:nvPicPr>
        <p:blipFill rotWithShape="1">
          <a:blip r:embed="rId6">
            <a:extLst>
              <a:ext uri="{28A0092B-C50C-407E-A947-70E740481C1C}">
                <a14:useLocalDpi xmlns:a14="http://schemas.microsoft.com/office/drawing/2010/main" val="0"/>
              </a:ext>
            </a:extLst>
          </a:blip>
          <a:srcRect l="19747" t="17806" r="17452" b="14261"/>
          <a:stretch/>
        </p:blipFill>
        <p:spPr>
          <a:xfrm>
            <a:off x="7680931" y="4240419"/>
            <a:ext cx="3987381" cy="1982123"/>
          </a:xfrm>
          <a:prstGeom prst="rect">
            <a:avLst/>
          </a:prstGeom>
        </p:spPr>
      </p:pic>
      <p:pic>
        <p:nvPicPr>
          <p:cNvPr id="14" name="Picture 13" descr="A screenshot of a music sheet&#10;&#10;Description automatically generated">
            <a:extLst>
              <a:ext uri="{FF2B5EF4-FFF2-40B4-BE49-F238E27FC236}">
                <a16:creationId xmlns:a16="http://schemas.microsoft.com/office/drawing/2014/main" id="{C2A71EFC-C9C9-CB2B-49C3-8AD82460822E}"/>
              </a:ext>
            </a:extLst>
          </p:cNvPr>
          <p:cNvPicPr>
            <a:picLocks noChangeAspect="1"/>
          </p:cNvPicPr>
          <p:nvPr/>
        </p:nvPicPr>
        <p:blipFill rotWithShape="1">
          <a:blip r:embed="rId7">
            <a:extLst>
              <a:ext uri="{28A0092B-C50C-407E-A947-70E740481C1C}">
                <a14:useLocalDpi xmlns:a14="http://schemas.microsoft.com/office/drawing/2010/main" val="0"/>
              </a:ext>
            </a:extLst>
          </a:blip>
          <a:srcRect l="16424" t="20654" r="26186" b="12912"/>
          <a:stretch/>
        </p:blipFill>
        <p:spPr>
          <a:xfrm>
            <a:off x="2610033" y="4253905"/>
            <a:ext cx="4163086" cy="1793317"/>
          </a:xfrm>
          <a:prstGeom prst="rect">
            <a:avLst/>
          </a:prstGeom>
        </p:spPr>
      </p:pic>
    </p:spTree>
    <p:extLst>
      <p:ext uri="{BB962C8B-B14F-4D97-AF65-F5344CB8AC3E}">
        <p14:creationId xmlns:p14="http://schemas.microsoft.com/office/powerpoint/2010/main" val="3431143221"/>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a:extLst>
              <a:ext uri="{FF2B5EF4-FFF2-40B4-BE49-F238E27FC236}">
                <a16:creationId xmlns:a16="http://schemas.microsoft.com/office/drawing/2014/main" id="{F5FD432B-A2D6-44E8-B040-BAF653B5B9E6}"/>
              </a:ext>
            </a:extLst>
          </p:cNvPr>
          <p:cNvSpPr>
            <a:spLocks noGrp="1" noChangeArrowheads="1"/>
          </p:cNvSpPr>
          <p:nvPr>
            <p:ph type="title" idx="4294967295"/>
          </p:nvPr>
        </p:nvSpPr>
        <p:spPr bwMode="auto">
          <a:xfrm>
            <a:off x="1476763" y="80085"/>
            <a:ext cx="8924938" cy="69506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n-US" altLang="en-US" sz="3600" b="1" dirty="0"/>
              <a:t>Challenges and Decisions</a:t>
            </a:r>
          </a:p>
        </p:txBody>
      </p:sp>
      <p:graphicFrame>
        <p:nvGraphicFramePr>
          <p:cNvPr id="4" name="Table 4">
            <a:extLst>
              <a:ext uri="{FF2B5EF4-FFF2-40B4-BE49-F238E27FC236}">
                <a16:creationId xmlns:a16="http://schemas.microsoft.com/office/drawing/2014/main" id="{C33E693F-B4A6-2F6C-0109-A67E7CCBD6DD}"/>
              </a:ext>
            </a:extLst>
          </p:cNvPr>
          <p:cNvGraphicFramePr>
            <a:graphicFrameLocks noGrp="1"/>
          </p:cNvGraphicFramePr>
          <p:nvPr>
            <p:extLst>
              <p:ext uri="{D42A27DB-BD31-4B8C-83A1-F6EECF244321}">
                <p14:modId xmlns:p14="http://schemas.microsoft.com/office/powerpoint/2010/main" val="943577923"/>
              </p:ext>
            </p:extLst>
          </p:nvPr>
        </p:nvGraphicFramePr>
        <p:xfrm>
          <a:off x="76200" y="775148"/>
          <a:ext cx="12039600" cy="5333914"/>
        </p:xfrm>
        <a:graphic>
          <a:graphicData uri="http://schemas.openxmlformats.org/drawingml/2006/table">
            <a:tbl>
              <a:tblPr firstRow="1" bandRow="1">
                <a:tableStyleId>{5C22544A-7EE6-4342-B048-85BDC9FD1C3A}</a:tableStyleId>
              </a:tblPr>
              <a:tblGrid>
                <a:gridCol w="4804396">
                  <a:extLst>
                    <a:ext uri="{9D8B030D-6E8A-4147-A177-3AD203B41FA5}">
                      <a16:colId xmlns:a16="http://schemas.microsoft.com/office/drawing/2014/main" val="4017831141"/>
                    </a:ext>
                  </a:extLst>
                </a:gridCol>
                <a:gridCol w="7235204">
                  <a:extLst>
                    <a:ext uri="{9D8B030D-6E8A-4147-A177-3AD203B41FA5}">
                      <a16:colId xmlns:a16="http://schemas.microsoft.com/office/drawing/2014/main" val="2194939277"/>
                    </a:ext>
                  </a:extLst>
                </a:gridCol>
              </a:tblGrid>
              <a:tr h="825140">
                <a:tc>
                  <a:txBody>
                    <a:bodyPr/>
                    <a:lstStyle/>
                    <a:p>
                      <a:r>
                        <a:rPr lang="en-US" dirty="0"/>
                        <a:t>Problem/Limitation</a:t>
                      </a:r>
                      <a:endParaRPr lang="en-SG" dirty="0"/>
                    </a:p>
                  </a:txBody>
                  <a:tcPr/>
                </a:tc>
                <a:tc>
                  <a:txBody>
                    <a:bodyPr/>
                    <a:lstStyle/>
                    <a:p>
                      <a:r>
                        <a:rPr lang="en-US" dirty="0"/>
                        <a:t>Mitigating Decisions</a:t>
                      </a:r>
                      <a:endParaRPr lang="en-SG" dirty="0"/>
                    </a:p>
                  </a:txBody>
                  <a:tcPr/>
                </a:tc>
                <a:extLst>
                  <a:ext uri="{0D108BD9-81ED-4DB2-BD59-A6C34878D82A}">
                    <a16:rowId xmlns:a16="http://schemas.microsoft.com/office/drawing/2014/main" val="1410110003"/>
                  </a:ext>
                </a:extLst>
              </a:tr>
              <a:tr h="1527769">
                <a:tc>
                  <a:txBody>
                    <a:bodyPr/>
                    <a:lstStyle/>
                    <a:p>
                      <a:pPr algn="just"/>
                      <a:r>
                        <a:rPr lang="en-US" dirty="0"/>
                        <a:t>Original scores had taped pages, manual markings, handwritten notes, torn sections</a:t>
                      </a:r>
                      <a:endParaRPr lang="en-SG" dirty="0"/>
                    </a:p>
                  </a:txBody>
                  <a:tcPr/>
                </a:tc>
                <a:tc>
                  <a:txBody>
                    <a:bodyPr/>
                    <a:lstStyle/>
                    <a:p>
                      <a:pPr algn="just"/>
                      <a:r>
                        <a:rPr lang="en-US" dirty="0"/>
                        <a:t>Transcription involved </a:t>
                      </a:r>
                      <a:r>
                        <a:rPr lang="en-US" sz="1935" kern="1200" dirty="0">
                          <a:solidFill>
                            <a:schemeClr val="dk1"/>
                          </a:solidFill>
                          <a:effectLst/>
                          <a:latin typeface="+mn-lt"/>
                          <a:ea typeface="+mn-ea"/>
                          <a:cs typeface="+mn-cs"/>
                        </a:rPr>
                        <a:t>making educated decisions/guesses for notes that were unclear due to the tears/tape on the individual part scores.</a:t>
                      </a:r>
                    </a:p>
                    <a:p>
                      <a:pPr algn="just"/>
                      <a:r>
                        <a:rPr lang="en-US" sz="1935" kern="1200" dirty="0">
                          <a:solidFill>
                            <a:schemeClr val="dk1"/>
                          </a:solidFill>
                          <a:effectLst/>
                          <a:latin typeface="+mn-lt"/>
                          <a:ea typeface="+mn-ea"/>
                          <a:cs typeface="+mn-cs"/>
                        </a:rPr>
                        <a:t>Handwritten notes were transcribed in place of the printed notes</a:t>
                      </a:r>
                    </a:p>
                    <a:p>
                      <a:pPr algn="just"/>
                      <a:r>
                        <a:rPr lang="en-US" sz="1935" kern="1200" dirty="0">
                          <a:solidFill>
                            <a:schemeClr val="dk1"/>
                          </a:solidFill>
                          <a:effectLst/>
                          <a:latin typeface="+mn-lt"/>
                          <a:ea typeface="+mn-ea"/>
                          <a:cs typeface="+mn-cs"/>
                        </a:rPr>
                        <a:t>All these notes were </a:t>
                      </a:r>
                      <a:r>
                        <a:rPr lang="en-US" sz="1935" kern="1200" dirty="0" err="1">
                          <a:solidFill>
                            <a:schemeClr val="dk1"/>
                          </a:solidFill>
                          <a:effectLst/>
                          <a:latin typeface="+mn-lt"/>
                          <a:ea typeface="+mn-ea"/>
                          <a:cs typeface="+mn-cs"/>
                        </a:rPr>
                        <a:t>coloured</a:t>
                      </a:r>
                      <a:r>
                        <a:rPr lang="en-US" sz="1935" kern="1200" dirty="0">
                          <a:solidFill>
                            <a:schemeClr val="dk1"/>
                          </a:solidFill>
                          <a:effectLst/>
                          <a:latin typeface="+mn-lt"/>
                          <a:ea typeface="+mn-ea"/>
                          <a:cs typeface="+mn-cs"/>
                        </a:rPr>
                        <a:t> and recorded down</a:t>
                      </a:r>
                      <a:endParaRPr lang="en-SG" dirty="0"/>
                    </a:p>
                  </a:txBody>
                  <a:tcPr/>
                </a:tc>
                <a:extLst>
                  <a:ext uri="{0D108BD9-81ED-4DB2-BD59-A6C34878D82A}">
                    <a16:rowId xmlns:a16="http://schemas.microsoft.com/office/drawing/2014/main" val="715212397"/>
                  </a:ext>
                </a:extLst>
              </a:tr>
              <a:tr h="1664530">
                <a:tc>
                  <a:txBody>
                    <a:bodyPr/>
                    <a:lstStyle/>
                    <a:p>
                      <a:pPr algn="just"/>
                      <a:r>
                        <a:rPr lang="en-US" dirty="0"/>
                        <a:t>Some discrepancies in time signatures, number of bars, note values and articulation were observed across parts</a:t>
                      </a:r>
                      <a:endParaRPr lang="en-SG" dirty="0"/>
                    </a:p>
                  </a:txBody>
                  <a:tcPr/>
                </a:tc>
                <a:tc>
                  <a:txBody>
                    <a:bodyPr/>
                    <a:lstStyle/>
                    <a:p>
                      <a:pPr algn="just"/>
                      <a:r>
                        <a:rPr lang="en-US" dirty="0"/>
                        <a:t>For differences in time signature, rhythms were changed to appropriately fit in the supposed time signature.</a:t>
                      </a:r>
                    </a:p>
                    <a:p>
                      <a:pPr algn="just"/>
                      <a:r>
                        <a:rPr lang="en-US" dirty="0"/>
                        <a:t>Other parts were referenced to transcribe the appropriate note values, articulation and missing bars.</a:t>
                      </a:r>
                      <a:endParaRPr lang="en-SG" dirty="0"/>
                    </a:p>
                  </a:txBody>
                  <a:tcPr/>
                </a:tc>
                <a:extLst>
                  <a:ext uri="{0D108BD9-81ED-4DB2-BD59-A6C34878D82A}">
                    <a16:rowId xmlns:a16="http://schemas.microsoft.com/office/drawing/2014/main" val="3217057362"/>
                  </a:ext>
                </a:extLst>
              </a:tr>
              <a:tr h="1278334">
                <a:tc>
                  <a:txBody>
                    <a:bodyPr/>
                    <a:lstStyle/>
                    <a:p>
                      <a:pPr algn="just"/>
                      <a:r>
                        <a:rPr lang="en-US" dirty="0"/>
                        <a:t>Due to the large number of parts, many of the parts and notes on the full wind ensemble score were overlapping.</a:t>
                      </a:r>
                      <a:endParaRPr lang="en-SG" dirty="0"/>
                    </a:p>
                  </a:txBody>
                  <a:tcPr/>
                </a:tc>
                <a:tc>
                  <a:txBody>
                    <a:bodyPr/>
                    <a:lstStyle/>
                    <a:p>
                      <a:pPr algn="just"/>
                      <a:r>
                        <a:rPr lang="en-US" dirty="0"/>
                        <a:t>The stave size was reduced, and bars were manually stretched to reduce the number of overlapped notes in the full wind ensemble score. </a:t>
                      </a:r>
                      <a:endParaRPr lang="en-SG" dirty="0"/>
                    </a:p>
                  </a:txBody>
                  <a:tcPr/>
                </a:tc>
                <a:extLst>
                  <a:ext uri="{0D108BD9-81ED-4DB2-BD59-A6C34878D82A}">
                    <a16:rowId xmlns:a16="http://schemas.microsoft.com/office/drawing/2014/main" val="4102011490"/>
                  </a:ext>
                </a:extLst>
              </a:tr>
            </a:tbl>
          </a:graphicData>
        </a:graphic>
      </p:graphicFrame>
    </p:spTree>
    <p:extLst>
      <p:ext uri="{BB962C8B-B14F-4D97-AF65-F5344CB8AC3E}">
        <p14:creationId xmlns:p14="http://schemas.microsoft.com/office/powerpoint/2010/main" val="1646568959"/>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a:extLst>
              <a:ext uri="{FF2B5EF4-FFF2-40B4-BE49-F238E27FC236}">
                <a16:creationId xmlns:a16="http://schemas.microsoft.com/office/drawing/2014/main" id="{F5FD432B-A2D6-44E8-B040-BAF653B5B9E6}"/>
              </a:ext>
            </a:extLst>
          </p:cNvPr>
          <p:cNvSpPr>
            <a:spLocks noGrp="1" noChangeArrowheads="1"/>
          </p:cNvSpPr>
          <p:nvPr>
            <p:ph type="title" idx="4294967295"/>
          </p:nvPr>
        </p:nvSpPr>
        <p:spPr bwMode="auto">
          <a:xfrm>
            <a:off x="1633531" y="144857"/>
            <a:ext cx="8924938" cy="69506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n-US" altLang="en-US" sz="3600" b="1" dirty="0"/>
              <a:t>Challenges and Decisions</a:t>
            </a:r>
          </a:p>
        </p:txBody>
      </p:sp>
      <p:graphicFrame>
        <p:nvGraphicFramePr>
          <p:cNvPr id="4" name="Table 4">
            <a:extLst>
              <a:ext uri="{FF2B5EF4-FFF2-40B4-BE49-F238E27FC236}">
                <a16:creationId xmlns:a16="http://schemas.microsoft.com/office/drawing/2014/main" id="{C33E693F-B4A6-2F6C-0109-A67E7CCBD6DD}"/>
              </a:ext>
            </a:extLst>
          </p:cNvPr>
          <p:cNvGraphicFramePr>
            <a:graphicFrameLocks noGrp="1"/>
          </p:cNvGraphicFramePr>
          <p:nvPr>
            <p:extLst>
              <p:ext uri="{D42A27DB-BD31-4B8C-83A1-F6EECF244321}">
                <p14:modId xmlns:p14="http://schemas.microsoft.com/office/powerpoint/2010/main" val="2182738135"/>
              </p:ext>
            </p:extLst>
          </p:nvPr>
        </p:nvGraphicFramePr>
        <p:xfrm>
          <a:off x="114300" y="839921"/>
          <a:ext cx="11963400" cy="5512381"/>
        </p:xfrm>
        <a:graphic>
          <a:graphicData uri="http://schemas.openxmlformats.org/drawingml/2006/table">
            <a:tbl>
              <a:tblPr firstRow="1" bandRow="1">
                <a:tableStyleId>{5C22544A-7EE6-4342-B048-85BDC9FD1C3A}</a:tableStyleId>
              </a:tblPr>
              <a:tblGrid>
                <a:gridCol w="4773989">
                  <a:extLst>
                    <a:ext uri="{9D8B030D-6E8A-4147-A177-3AD203B41FA5}">
                      <a16:colId xmlns:a16="http://schemas.microsoft.com/office/drawing/2014/main" val="4017831141"/>
                    </a:ext>
                  </a:extLst>
                </a:gridCol>
                <a:gridCol w="7189411">
                  <a:extLst>
                    <a:ext uri="{9D8B030D-6E8A-4147-A177-3AD203B41FA5}">
                      <a16:colId xmlns:a16="http://schemas.microsoft.com/office/drawing/2014/main" val="2194939277"/>
                    </a:ext>
                  </a:extLst>
                </a:gridCol>
              </a:tblGrid>
              <a:tr h="675999">
                <a:tc>
                  <a:txBody>
                    <a:bodyPr/>
                    <a:lstStyle/>
                    <a:p>
                      <a:r>
                        <a:rPr lang="en-US" dirty="0"/>
                        <a:t>Problem/Limitation</a:t>
                      </a:r>
                      <a:endParaRPr lang="en-SG" dirty="0"/>
                    </a:p>
                  </a:txBody>
                  <a:tcPr/>
                </a:tc>
                <a:tc>
                  <a:txBody>
                    <a:bodyPr/>
                    <a:lstStyle/>
                    <a:p>
                      <a:r>
                        <a:rPr lang="en-US" dirty="0"/>
                        <a:t>Mitigating Decisions</a:t>
                      </a:r>
                      <a:endParaRPr lang="en-SG" dirty="0"/>
                    </a:p>
                  </a:txBody>
                  <a:tcPr/>
                </a:tc>
                <a:extLst>
                  <a:ext uri="{0D108BD9-81ED-4DB2-BD59-A6C34878D82A}">
                    <a16:rowId xmlns:a16="http://schemas.microsoft.com/office/drawing/2014/main" val="1410110003"/>
                  </a:ext>
                </a:extLst>
              </a:tr>
              <a:tr h="1047279">
                <a:tc>
                  <a:txBody>
                    <a:bodyPr/>
                    <a:lstStyle/>
                    <a:p>
                      <a:pPr algn="just"/>
                      <a:r>
                        <a:rPr lang="en-US" dirty="0"/>
                        <a:t>Individual instrumental parts were missing in the original score provided, E.g., Bassoon 2 was present but not Bassoon 1 parts.</a:t>
                      </a:r>
                      <a:endParaRPr lang="en-SG" dirty="0"/>
                    </a:p>
                  </a:txBody>
                  <a:tcPr/>
                </a:tc>
                <a:tc>
                  <a:txBody>
                    <a:bodyPr/>
                    <a:lstStyle/>
                    <a:p>
                      <a:pPr algn="just"/>
                      <a:r>
                        <a:rPr lang="en-US" dirty="0"/>
                        <a:t>Individual instrumental parts were not substituted.</a:t>
                      </a:r>
                      <a:endParaRPr lang="en-SG" dirty="0"/>
                    </a:p>
                  </a:txBody>
                  <a:tcPr/>
                </a:tc>
                <a:extLst>
                  <a:ext uri="{0D108BD9-81ED-4DB2-BD59-A6C34878D82A}">
                    <a16:rowId xmlns:a16="http://schemas.microsoft.com/office/drawing/2014/main" val="715212397"/>
                  </a:ext>
                </a:extLst>
              </a:tr>
              <a:tr h="1047279">
                <a:tc>
                  <a:txBody>
                    <a:bodyPr/>
                    <a:lstStyle/>
                    <a:p>
                      <a:pPr algn="just"/>
                      <a:r>
                        <a:rPr lang="en-US" dirty="0"/>
                        <a:t>Eb Flute &amp; Piccolo part for all pieces were transposed in the wrong key.</a:t>
                      </a:r>
                      <a:endParaRPr lang="en-SG" dirty="0"/>
                    </a:p>
                  </a:txBody>
                  <a:tcPr/>
                </a:tc>
                <a:tc>
                  <a:txBody>
                    <a:bodyPr/>
                    <a:lstStyle/>
                    <a:p>
                      <a:pPr algn="just"/>
                      <a:r>
                        <a:rPr lang="en-US" dirty="0"/>
                        <a:t>It was observed that the Eb Flute &amp; Piccolo part was the same as the Concert Flute &amp; Piccolo part. Therefore, the Concert Flute &amp; Piccolo parts were doubled in the full score.</a:t>
                      </a:r>
                      <a:endParaRPr lang="en-SG" dirty="0"/>
                    </a:p>
                  </a:txBody>
                  <a:tcPr/>
                </a:tc>
                <a:extLst>
                  <a:ext uri="{0D108BD9-81ED-4DB2-BD59-A6C34878D82A}">
                    <a16:rowId xmlns:a16="http://schemas.microsoft.com/office/drawing/2014/main" val="3217057362"/>
                  </a:ext>
                </a:extLst>
              </a:tr>
              <a:tr h="1470808">
                <a:tc>
                  <a:txBody>
                    <a:bodyPr/>
                    <a:lstStyle/>
                    <a:p>
                      <a:pPr algn="just"/>
                      <a:r>
                        <a:rPr lang="en-US" dirty="0"/>
                        <a:t>Due to AVID Sibelius’ pre-programming, tempo directions that were not in Italian/German terms did not have a suitable BPM during the playback. </a:t>
                      </a:r>
                      <a:endParaRPr lang="en-SG" dirty="0"/>
                    </a:p>
                  </a:txBody>
                  <a:tcPr/>
                </a:tc>
                <a:tc>
                  <a:txBody>
                    <a:bodyPr/>
                    <a:lstStyle/>
                    <a:p>
                      <a:pPr algn="just"/>
                      <a:r>
                        <a:rPr lang="en-US" dirty="0"/>
                        <a:t>A BPM that was deemed suitable for the sections was specified. </a:t>
                      </a:r>
                      <a:endParaRPr lang="en-SG" dirty="0"/>
                    </a:p>
                  </a:txBody>
                  <a:tcPr/>
                </a:tc>
                <a:extLst>
                  <a:ext uri="{0D108BD9-81ED-4DB2-BD59-A6C34878D82A}">
                    <a16:rowId xmlns:a16="http://schemas.microsoft.com/office/drawing/2014/main" val="4102011490"/>
                  </a:ext>
                </a:extLst>
              </a:tr>
              <a:tr h="1047279">
                <a:tc>
                  <a:txBody>
                    <a:bodyPr/>
                    <a:lstStyle/>
                    <a:p>
                      <a:pPr algn="just"/>
                      <a:r>
                        <a:rPr lang="en-US" dirty="0"/>
                        <a:t>The original audio plugin, Sibelius sounds, was acceptable but the sounds were not realistic enough.</a:t>
                      </a:r>
                      <a:endParaRPr lang="en-SG" dirty="0"/>
                    </a:p>
                  </a:txBody>
                  <a:tcPr/>
                </a:tc>
                <a:tc>
                  <a:txBody>
                    <a:bodyPr/>
                    <a:lstStyle/>
                    <a:p>
                      <a:pPr algn="just"/>
                      <a:r>
                        <a:rPr lang="en-US" dirty="0"/>
                        <a:t>To enhance the digital realization further, NotePerformer3 software was added as an audio plugin on Sibelius. </a:t>
                      </a:r>
                    </a:p>
                    <a:p>
                      <a:endParaRPr lang="en-SG" dirty="0"/>
                    </a:p>
                  </a:txBody>
                  <a:tcPr/>
                </a:tc>
                <a:extLst>
                  <a:ext uri="{0D108BD9-81ED-4DB2-BD59-A6C34878D82A}">
                    <a16:rowId xmlns:a16="http://schemas.microsoft.com/office/drawing/2014/main" val="812981261"/>
                  </a:ext>
                </a:extLst>
              </a:tr>
            </a:tbl>
          </a:graphicData>
        </a:graphic>
      </p:graphicFrame>
    </p:spTree>
    <p:extLst>
      <p:ext uri="{BB962C8B-B14F-4D97-AF65-F5344CB8AC3E}">
        <p14:creationId xmlns:p14="http://schemas.microsoft.com/office/powerpoint/2010/main" val="3539582757"/>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4" descr="A sheet of music&#10;&#10;Description automatically generated with low confidence">
            <a:extLst>
              <a:ext uri="{FF2B5EF4-FFF2-40B4-BE49-F238E27FC236}">
                <a16:creationId xmlns:a16="http://schemas.microsoft.com/office/drawing/2014/main" id="{8AD513F5-5EC6-F67F-F352-34E692A8689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917" y="1905059"/>
            <a:ext cx="5573961" cy="3617325"/>
          </a:xfrm>
          <a:prstGeom prst="rect">
            <a:avLst/>
          </a:prstGeom>
        </p:spPr>
      </p:pic>
      <p:pic>
        <p:nvPicPr>
          <p:cNvPr id="5" name="Picture 4" descr="A picture containing chart&#10;&#10;Description automatically generated">
            <a:extLst>
              <a:ext uri="{FF2B5EF4-FFF2-40B4-BE49-F238E27FC236}">
                <a16:creationId xmlns:a16="http://schemas.microsoft.com/office/drawing/2014/main" id="{34E18D97-A5B9-2A58-9986-1107E8A301B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67223" y="365125"/>
            <a:ext cx="4957281" cy="6089650"/>
          </a:xfrm>
          <a:prstGeom prst="rect">
            <a:avLst/>
          </a:prstGeom>
        </p:spPr>
      </p:pic>
      <p:pic>
        <p:nvPicPr>
          <p:cNvPr id="6" name="The Beggar's Opera clip 1">
            <a:hlinkClick r:id="" action="ppaction://media"/>
            <a:extLst>
              <a:ext uri="{FF2B5EF4-FFF2-40B4-BE49-F238E27FC236}">
                <a16:creationId xmlns:a16="http://schemas.microsoft.com/office/drawing/2014/main" id="{294B9DA3-8B0D-9BAE-537A-64BD83A5F308}"/>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2831207" y="5698835"/>
            <a:ext cx="525388" cy="525388"/>
          </a:xfrm>
          <a:prstGeom prst="rect">
            <a:avLst/>
          </a:prstGeom>
        </p:spPr>
      </p:pic>
      <p:sp>
        <p:nvSpPr>
          <p:cNvPr id="2" name="Rectangle 2">
            <a:extLst>
              <a:ext uri="{FF2B5EF4-FFF2-40B4-BE49-F238E27FC236}">
                <a16:creationId xmlns:a16="http://schemas.microsoft.com/office/drawing/2014/main" id="{2C745AEE-E55C-0CE8-A14E-3BDC0FB1A88A}"/>
              </a:ext>
            </a:extLst>
          </p:cNvPr>
          <p:cNvSpPr txBox="1">
            <a:spLocks noChangeArrowheads="1"/>
          </p:cNvSpPr>
          <p:nvPr/>
        </p:nvSpPr>
        <p:spPr bwMode="auto">
          <a:xfrm>
            <a:off x="545967" y="288866"/>
            <a:ext cx="5693467" cy="68822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defTabSz="982877" rtl="0" eaLnBrk="1" latinLnBrk="0" hangingPunct="1">
              <a:lnSpc>
                <a:spcPct val="90000"/>
              </a:lnSpc>
              <a:spcBef>
                <a:spcPct val="0"/>
              </a:spcBef>
              <a:buNone/>
              <a:defRPr sz="4729" kern="1200">
                <a:solidFill>
                  <a:schemeClr val="tx1"/>
                </a:solidFill>
                <a:latin typeface="+mj-lt"/>
                <a:ea typeface="+mj-ea"/>
                <a:cs typeface="+mj-cs"/>
              </a:defRPr>
            </a:lvl1pPr>
          </a:lstStyle>
          <a:p>
            <a:r>
              <a:rPr lang="en-US" altLang="en-US" sz="3200" b="1" dirty="0"/>
              <a:t>Digital </a:t>
            </a:r>
            <a:r>
              <a:rPr lang="en-US" altLang="en-US" sz="3200" b="1" dirty="0" err="1"/>
              <a:t>Realisations</a:t>
            </a:r>
            <a:endParaRPr lang="en-US" altLang="en-US" sz="3200" b="1" dirty="0"/>
          </a:p>
        </p:txBody>
      </p:sp>
      <p:sp>
        <p:nvSpPr>
          <p:cNvPr id="7" name="Title 1">
            <a:extLst>
              <a:ext uri="{FF2B5EF4-FFF2-40B4-BE49-F238E27FC236}">
                <a16:creationId xmlns:a16="http://schemas.microsoft.com/office/drawing/2014/main" id="{DE49C03E-0D68-5877-ABE8-B71DA31070C9}"/>
              </a:ext>
            </a:extLst>
          </p:cNvPr>
          <p:cNvSpPr txBox="1">
            <a:spLocks/>
          </p:cNvSpPr>
          <p:nvPr/>
        </p:nvSpPr>
        <p:spPr>
          <a:xfrm>
            <a:off x="561264" y="896471"/>
            <a:ext cx="4862032" cy="932329"/>
          </a:xfrm>
          <a:prstGeom prst="rect">
            <a:avLst/>
          </a:prstGeom>
        </p:spPr>
        <p:txBody>
          <a:bodyPr/>
          <a:lstStyle>
            <a:lvl1pPr algn="l" defTabSz="982877" rtl="0" eaLnBrk="1" latinLnBrk="0" hangingPunct="1">
              <a:lnSpc>
                <a:spcPct val="90000"/>
              </a:lnSpc>
              <a:spcBef>
                <a:spcPct val="0"/>
              </a:spcBef>
              <a:buNone/>
              <a:defRPr sz="4729" kern="1200">
                <a:solidFill>
                  <a:schemeClr val="tx1"/>
                </a:solidFill>
                <a:latin typeface="+mj-lt"/>
                <a:ea typeface="+mj-ea"/>
                <a:cs typeface="+mj-cs"/>
              </a:defRPr>
            </a:lvl1pPr>
          </a:lstStyle>
          <a:p>
            <a:r>
              <a:rPr lang="en-SG" sz="3600" dirty="0">
                <a:cs typeface="Times New Roman" panose="02020603050405020304" pitchFamily="18" charset="0"/>
              </a:rPr>
              <a:t>The Beggar’s Opera </a:t>
            </a:r>
            <a:r>
              <a:rPr lang="en-SG" sz="2400" dirty="0">
                <a:cs typeface="Times New Roman" panose="02020603050405020304" pitchFamily="18" charset="0"/>
              </a:rPr>
              <a:t>(John Gay; Frederic Austin)</a:t>
            </a:r>
          </a:p>
        </p:txBody>
      </p:sp>
    </p:spTree>
    <p:extLst>
      <p:ext uri="{BB962C8B-B14F-4D97-AF65-F5344CB8AC3E}">
        <p14:creationId xmlns:p14="http://schemas.microsoft.com/office/powerpoint/2010/main" val="209239757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922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4" descr="Diagram, schematic&#10;&#10;Description automatically generated">
            <a:extLst>
              <a:ext uri="{FF2B5EF4-FFF2-40B4-BE49-F238E27FC236}">
                <a16:creationId xmlns:a16="http://schemas.microsoft.com/office/drawing/2014/main" id="{94B87D8E-A382-16D6-A7DF-A83DBC0344A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9334" y="2232184"/>
            <a:ext cx="5981561" cy="2490788"/>
          </a:xfrm>
          <a:prstGeom prst="rect">
            <a:avLst/>
          </a:prstGeom>
        </p:spPr>
      </p:pic>
      <p:pic>
        <p:nvPicPr>
          <p:cNvPr id="7" name="Picture 6" descr="Diagram, engineering drawing&#10;&#10;Description automatically generated">
            <a:extLst>
              <a:ext uri="{FF2B5EF4-FFF2-40B4-BE49-F238E27FC236}">
                <a16:creationId xmlns:a16="http://schemas.microsoft.com/office/drawing/2014/main" id="{0F2ABCBA-7591-ED2A-66AA-0F19DCBDF99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53380" y="175759"/>
            <a:ext cx="1819975" cy="6506482"/>
          </a:xfrm>
          <a:prstGeom prst="rect">
            <a:avLst/>
          </a:prstGeom>
        </p:spPr>
      </p:pic>
      <p:pic>
        <p:nvPicPr>
          <p:cNvPr id="8" name="Picture 7" descr="Chart&#10;&#10;Description automatically generated">
            <a:extLst>
              <a:ext uri="{FF2B5EF4-FFF2-40B4-BE49-F238E27FC236}">
                <a16:creationId xmlns:a16="http://schemas.microsoft.com/office/drawing/2014/main" id="{895C7609-0947-C666-783B-6ACAF2D9896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739953" y="323850"/>
            <a:ext cx="2459663" cy="6169025"/>
          </a:xfrm>
          <a:prstGeom prst="rect">
            <a:avLst/>
          </a:prstGeom>
        </p:spPr>
      </p:pic>
      <p:pic>
        <p:nvPicPr>
          <p:cNvPr id="9" name="The Beggar's Opera clip 2">
            <a:hlinkClick r:id="" action="ppaction://media"/>
            <a:extLst>
              <a:ext uri="{FF2B5EF4-FFF2-40B4-BE49-F238E27FC236}">
                <a16:creationId xmlns:a16="http://schemas.microsoft.com/office/drawing/2014/main" id="{D270EB7C-EC9F-122C-6E2D-B7D7A955DBD4}"/>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3079749" y="5152708"/>
            <a:ext cx="617272" cy="617272"/>
          </a:xfrm>
          <a:prstGeom prst="rect">
            <a:avLst/>
          </a:prstGeom>
        </p:spPr>
      </p:pic>
      <p:sp>
        <p:nvSpPr>
          <p:cNvPr id="4" name="Rectangle 2">
            <a:extLst>
              <a:ext uri="{FF2B5EF4-FFF2-40B4-BE49-F238E27FC236}">
                <a16:creationId xmlns:a16="http://schemas.microsoft.com/office/drawing/2014/main" id="{1176E864-4254-DC8A-96FE-9FF0D2EBF74F}"/>
              </a:ext>
            </a:extLst>
          </p:cNvPr>
          <p:cNvSpPr txBox="1">
            <a:spLocks noChangeArrowheads="1"/>
          </p:cNvSpPr>
          <p:nvPr/>
        </p:nvSpPr>
        <p:spPr bwMode="auto">
          <a:xfrm>
            <a:off x="545968" y="288866"/>
            <a:ext cx="4764722" cy="68822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defTabSz="982877" rtl="0" eaLnBrk="1" latinLnBrk="0" hangingPunct="1">
              <a:lnSpc>
                <a:spcPct val="90000"/>
              </a:lnSpc>
              <a:spcBef>
                <a:spcPct val="0"/>
              </a:spcBef>
              <a:buNone/>
              <a:defRPr sz="4729" kern="1200">
                <a:solidFill>
                  <a:schemeClr val="tx1"/>
                </a:solidFill>
                <a:latin typeface="+mj-lt"/>
                <a:ea typeface="+mj-ea"/>
                <a:cs typeface="+mj-cs"/>
              </a:defRPr>
            </a:lvl1pPr>
          </a:lstStyle>
          <a:p>
            <a:endParaRPr lang="en-US" altLang="en-US" sz="3600" b="1" dirty="0"/>
          </a:p>
        </p:txBody>
      </p:sp>
      <p:sp>
        <p:nvSpPr>
          <p:cNvPr id="5" name="Title 1">
            <a:extLst>
              <a:ext uri="{FF2B5EF4-FFF2-40B4-BE49-F238E27FC236}">
                <a16:creationId xmlns:a16="http://schemas.microsoft.com/office/drawing/2014/main" id="{4FA647BE-4360-B427-FC99-8D1A1339C1CF}"/>
              </a:ext>
            </a:extLst>
          </p:cNvPr>
          <p:cNvSpPr txBox="1">
            <a:spLocks/>
          </p:cNvSpPr>
          <p:nvPr/>
        </p:nvSpPr>
        <p:spPr>
          <a:xfrm>
            <a:off x="561264" y="288867"/>
            <a:ext cx="4862032" cy="1117960"/>
          </a:xfrm>
          <a:prstGeom prst="rect">
            <a:avLst/>
          </a:prstGeom>
        </p:spPr>
        <p:txBody>
          <a:bodyPr/>
          <a:lstStyle>
            <a:lvl1pPr algn="l" defTabSz="982877" rtl="0" eaLnBrk="1" latinLnBrk="0" hangingPunct="1">
              <a:lnSpc>
                <a:spcPct val="90000"/>
              </a:lnSpc>
              <a:spcBef>
                <a:spcPct val="0"/>
              </a:spcBef>
              <a:buNone/>
              <a:defRPr sz="4729" kern="1200">
                <a:solidFill>
                  <a:schemeClr val="tx1"/>
                </a:solidFill>
                <a:latin typeface="+mj-lt"/>
                <a:ea typeface="+mj-ea"/>
                <a:cs typeface="+mj-cs"/>
              </a:defRPr>
            </a:lvl1pPr>
          </a:lstStyle>
          <a:p>
            <a:r>
              <a:rPr lang="en-SG" sz="3600" dirty="0">
                <a:cs typeface="Times New Roman" panose="02020603050405020304" pitchFamily="18" charset="0"/>
              </a:rPr>
              <a:t>The Beggar’s Opera </a:t>
            </a:r>
          </a:p>
          <a:p>
            <a:r>
              <a:rPr lang="en-SG" sz="2400" dirty="0">
                <a:cs typeface="Times New Roman" panose="02020603050405020304" pitchFamily="18" charset="0"/>
              </a:rPr>
              <a:t>(John Gay; Frederic Austin)</a:t>
            </a:r>
          </a:p>
        </p:txBody>
      </p:sp>
    </p:spTree>
    <p:extLst>
      <p:ext uri="{BB962C8B-B14F-4D97-AF65-F5344CB8AC3E}">
        <p14:creationId xmlns:p14="http://schemas.microsoft.com/office/powerpoint/2010/main" val="260520840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1624"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9"/>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a:extLst>
              <a:ext uri="{FF2B5EF4-FFF2-40B4-BE49-F238E27FC236}">
                <a16:creationId xmlns:a16="http://schemas.microsoft.com/office/drawing/2014/main" id="{F5FD432B-A2D6-44E8-B040-BAF653B5B9E6}"/>
              </a:ext>
            </a:extLst>
          </p:cNvPr>
          <p:cNvSpPr>
            <a:spLocks noGrp="1" noChangeArrowheads="1"/>
          </p:cNvSpPr>
          <p:nvPr>
            <p:ph type="title" idx="4294967295"/>
          </p:nvPr>
        </p:nvSpPr>
        <p:spPr bwMode="auto">
          <a:xfrm>
            <a:off x="545968" y="288865"/>
            <a:ext cx="5316950" cy="11454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SG" sz="2800" dirty="0">
                <a:cs typeface="Times New Roman" panose="02020603050405020304" pitchFamily="18" charset="0"/>
              </a:rPr>
              <a:t>The Beggar’s Opera </a:t>
            </a:r>
            <a:br>
              <a:rPr lang="en-SG" sz="2800" dirty="0">
                <a:cs typeface="Times New Roman" panose="02020603050405020304" pitchFamily="18" charset="0"/>
              </a:rPr>
            </a:br>
            <a:r>
              <a:rPr lang="en-SG" sz="2800" dirty="0">
                <a:cs typeface="Times New Roman" panose="02020603050405020304" pitchFamily="18" charset="0"/>
              </a:rPr>
              <a:t>(John Gay) by Frederic Austin</a:t>
            </a:r>
            <a:br>
              <a:rPr lang="en-SG" sz="2800" dirty="0">
                <a:cs typeface="Times New Roman" panose="02020603050405020304" pitchFamily="18" charset="0"/>
              </a:rPr>
            </a:br>
            <a:endParaRPr lang="en-US" altLang="en-US" sz="4000" b="1" dirty="0"/>
          </a:p>
        </p:txBody>
      </p:sp>
      <p:sp>
        <p:nvSpPr>
          <p:cNvPr id="3" name="Title 1">
            <a:extLst>
              <a:ext uri="{FF2B5EF4-FFF2-40B4-BE49-F238E27FC236}">
                <a16:creationId xmlns:a16="http://schemas.microsoft.com/office/drawing/2014/main" id="{8FF2082A-BFF9-99BE-F7F0-6A066F53C268}"/>
              </a:ext>
            </a:extLst>
          </p:cNvPr>
          <p:cNvSpPr txBox="1">
            <a:spLocks/>
          </p:cNvSpPr>
          <p:nvPr/>
        </p:nvSpPr>
        <p:spPr>
          <a:xfrm>
            <a:off x="561264" y="1080419"/>
            <a:ext cx="4862032" cy="1050608"/>
          </a:xfrm>
          <a:prstGeom prst="rect">
            <a:avLst/>
          </a:prstGeom>
        </p:spPr>
        <p:txBody>
          <a:bodyPr/>
          <a:lstStyle>
            <a:lvl1pPr algn="l" defTabSz="982877" rtl="0" eaLnBrk="1" latinLnBrk="0" hangingPunct="1">
              <a:lnSpc>
                <a:spcPct val="90000"/>
              </a:lnSpc>
              <a:spcBef>
                <a:spcPct val="0"/>
              </a:spcBef>
              <a:buNone/>
              <a:defRPr sz="4729" kern="1200">
                <a:solidFill>
                  <a:schemeClr val="tx1"/>
                </a:solidFill>
                <a:latin typeface="+mj-lt"/>
                <a:ea typeface="+mj-ea"/>
                <a:cs typeface="+mj-cs"/>
              </a:defRPr>
            </a:lvl1pPr>
          </a:lstStyle>
          <a:p>
            <a:endParaRPr lang="en-SG" sz="2400" dirty="0">
              <a:cs typeface="Times New Roman" panose="02020603050405020304" pitchFamily="18" charset="0"/>
            </a:endParaRPr>
          </a:p>
        </p:txBody>
      </p:sp>
      <p:pic>
        <p:nvPicPr>
          <p:cNvPr id="4" name="Picture 3" descr="Diagram, schematic&#10;&#10;Description automatically generated">
            <a:extLst>
              <a:ext uri="{FF2B5EF4-FFF2-40B4-BE49-F238E27FC236}">
                <a16:creationId xmlns:a16="http://schemas.microsoft.com/office/drawing/2014/main" id="{73A8A494-9EA5-3259-A62F-E74A3ABFEA6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9976" y="1600200"/>
            <a:ext cx="5787388" cy="3034145"/>
          </a:xfrm>
          <a:prstGeom prst="rect">
            <a:avLst/>
          </a:prstGeom>
        </p:spPr>
      </p:pic>
      <p:pic>
        <p:nvPicPr>
          <p:cNvPr id="5" name="Picture 4" descr="A picture containing calendar&#10;&#10;Description automatically generated">
            <a:extLst>
              <a:ext uri="{FF2B5EF4-FFF2-40B4-BE49-F238E27FC236}">
                <a16:creationId xmlns:a16="http://schemas.microsoft.com/office/drawing/2014/main" id="{EB4312E7-074A-D3D2-EA9A-0F4660EF68F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08903" y="182562"/>
            <a:ext cx="3039806" cy="6563471"/>
          </a:xfrm>
          <a:prstGeom prst="rect">
            <a:avLst/>
          </a:prstGeom>
        </p:spPr>
      </p:pic>
      <p:pic>
        <p:nvPicPr>
          <p:cNvPr id="6" name="Picture 5" descr="Calendar&#10;&#10;Description automatically generated">
            <a:extLst>
              <a:ext uri="{FF2B5EF4-FFF2-40B4-BE49-F238E27FC236}">
                <a16:creationId xmlns:a16="http://schemas.microsoft.com/office/drawing/2014/main" id="{D5EDDF88-3BB5-7EC7-E193-284F3ED3105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893765" y="182562"/>
            <a:ext cx="2955336" cy="6492875"/>
          </a:xfrm>
          <a:prstGeom prst="rect">
            <a:avLst/>
          </a:prstGeom>
        </p:spPr>
      </p:pic>
      <p:pic>
        <p:nvPicPr>
          <p:cNvPr id="10" name="The Beggar's Opera clip 3">
            <a:hlinkClick r:id="" action="ppaction://media"/>
            <a:extLst>
              <a:ext uri="{FF2B5EF4-FFF2-40B4-BE49-F238E27FC236}">
                <a16:creationId xmlns:a16="http://schemas.microsoft.com/office/drawing/2014/main" id="{465C44B7-963C-EDF9-0DD7-C42312B1AB35}"/>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2783918" y="4933630"/>
            <a:ext cx="727075" cy="727075"/>
          </a:xfrm>
          <a:prstGeom prst="rect">
            <a:avLst/>
          </a:prstGeom>
        </p:spPr>
      </p:pic>
    </p:spTree>
    <p:extLst>
      <p:ext uri="{BB962C8B-B14F-4D97-AF65-F5344CB8AC3E}">
        <p14:creationId xmlns:p14="http://schemas.microsoft.com/office/powerpoint/2010/main" val="254228370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8019"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10"/>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4" descr="Diagram, schematic&#10;&#10;Description automatically generated">
            <a:extLst>
              <a:ext uri="{FF2B5EF4-FFF2-40B4-BE49-F238E27FC236}">
                <a16:creationId xmlns:a16="http://schemas.microsoft.com/office/drawing/2014/main" id="{11824C36-01F2-1CB2-8246-ED35E7808A3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917" y="2311636"/>
            <a:ext cx="5107728" cy="2345992"/>
          </a:xfrm>
          <a:prstGeom prst="rect">
            <a:avLst/>
          </a:prstGeom>
        </p:spPr>
      </p:pic>
      <p:pic>
        <p:nvPicPr>
          <p:cNvPr id="7" name="Picture 6" descr="A picture containing table&#10;&#10;Description automatically generated">
            <a:extLst>
              <a:ext uri="{FF2B5EF4-FFF2-40B4-BE49-F238E27FC236}">
                <a16:creationId xmlns:a16="http://schemas.microsoft.com/office/drawing/2014/main" id="{31B2570E-FE69-4A92-6629-F258EB756D0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96000" y="365125"/>
            <a:ext cx="5968481" cy="5915916"/>
          </a:xfrm>
          <a:prstGeom prst="rect">
            <a:avLst/>
          </a:prstGeom>
        </p:spPr>
      </p:pic>
      <p:pic>
        <p:nvPicPr>
          <p:cNvPr id="8" name="The Beggar's Opera clip 4">
            <a:hlinkClick r:id="" action="ppaction://media"/>
            <a:extLst>
              <a:ext uri="{FF2B5EF4-FFF2-40B4-BE49-F238E27FC236}">
                <a16:creationId xmlns:a16="http://schemas.microsoft.com/office/drawing/2014/main" id="{A8E782B5-0ED7-FE05-85E2-632A5760FA10}"/>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2810563" y="5037049"/>
            <a:ext cx="706437" cy="706437"/>
          </a:xfrm>
          <a:prstGeom prst="rect">
            <a:avLst/>
          </a:prstGeom>
        </p:spPr>
      </p:pic>
      <p:sp>
        <p:nvSpPr>
          <p:cNvPr id="4" name="Rectangle 2">
            <a:extLst>
              <a:ext uri="{FF2B5EF4-FFF2-40B4-BE49-F238E27FC236}">
                <a16:creationId xmlns:a16="http://schemas.microsoft.com/office/drawing/2014/main" id="{B84FC385-B9FF-EB69-E267-AEAFDE13DEE0}"/>
              </a:ext>
            </a:extLst>
          </p:cNvPr>
          <p:cNvSpPr txBox="1">
            <a:spLocks noChangeArrowheads="1"/>
          </p:cNvSpPr>
          <p:nvPr/>
        </p:nvSpPr>
        <p:spPr bwMode="auto">
          <a:xfrm>
            <a:off x="545968" y="288866"/>
            <a:ext cx="4764722" cy="68822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defTabSz="982877" rtl="0" eaLnBrk="1" latinLnBrk="0" hangingPunct="1">
              <a:lnSpc>
                <a:spcPct val="90000"/>
              </a:lnSpc>
              <a:spcBef>
                <a:spcPct val="0"/>
              </a:spcBef>
              <a:buNone/>
              <a:defRPr sz="4729" kern="1200">
                <a:solidFill>
                  <a:schemeClr val="tx1"/>
                </a:solidFill>
                <a:latin typeface="+mj-lt"/>
                <a:ea typeface="+mj-ea"/>
                <a:cs typeface="+mj-cs"/>
              </a:defRPr>
            </a:lvl1pPr>
          </a:lstStyle>
          <a:p>
            <a:endParaRPr lang="en-US" altLang="en-US" sz="4000" b="1" dirty="0"/>
          </a:p>
        </p:txBody>
      </p:sp>
      <p:sp>
        <p:nvSpPr>
          <p:cNvPr id="5" name="Title 1">
            <a:extLst>
              <a:ext uri="{FF2B5EF4-FFF2-40B4-BE49-F238E27FC236}">
                <a16:creationId xmlns:a16="http://schemas.microsoft.com/office/drawing/2014/main" id="{506646B5-A561-6213-72AB-BAF3F374864A}"/>
              </a:ext>
            </a:extLst>
          </p:cNvPr>
          <p:cNvSpPr txBox="1">
            <a:spLocks/>
          </p:cNvSpPr>
          <p:nvPr/>
        </p:nvSpPr>
        <p:spPr>
          <a:xfrm>
            <a:off x="561264" y="1080419"/>
            <a:ext cx="4862032" cy="1050608"/>
          </a:xfrm>
          <a:prstGeom prst="rect">
            <a:avLst/>
          </a:prstGeom>
        </p:spPr>
        <p:txBody>
          <a:bodyPr/>
          <a:lstStyle>
            <a:lvl1pPr algn="l" defTabSz="982877" rtl="0" eaLnBrk="1" latinLnBrk="0" hangingPunct="1">
              <a:lnSpc>
                <a:spcPct val="90000"/>
              </a:lnSpc>
              <a:spcBef>
                <a:spcPct val="0"/>
              </a:spcBef>
              <a:buNone/>
              <a:defRPr sz="4729" kern="1200">
                <a:solidFill>
                  <a:schemeClr val="tx1"/>
                </a:solidFill>
                <a:latin typeface="+mj-lt"/>
                <a:ea typeface="+mj-ea"/>
                <a:cs typeface="+mj-cs"/>
              </a:defRPr>
            </a:lvl1pPr>
          </a:lstStyle>
          <a:p>
            <a:r>
              <a:rPr lang="en-SG" sz="3600" dirty="0">
                <a:cs typeface="Times New Roman" panose="02020603050405020304" pitchFamily="18" charset="0"/>
              </a:rPr>
              <a:t>The Beggar’s Opera </a:t>
            </a:r>
          </a:p>
          <a:p>
            <a:r>
              <a:rPr lang="en-SG" sz="2400" dirty="0">
                <a:cs typeface="Times New Roman" panose="02020603050405020304" pitchFamily="18" charset="0"/>
              </a:rPr>
              <a:t>(John Gay; Frederic Austin</a:t>
            </a:r>
          </a:p>
        </p:txBody>
      </p:sp>
    </p:spTree>
    <p:extLst>
      <p:ext uri="{BB962C8B-B14F-4D97-AF65-F5344CB8AC3E}">
        <p14:creationId xmlns:p14="http://schemas.microsoft.com/office/powerpoint/2010/main" val="274140250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2878"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8"/>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a:extLst>
              <a:ext uri="{FF2B5EF4-FFF2-40B4-BE49-F238E27FC236}">
                <a16:creationId xmlns:a16="http://schemas.microsoft.com/office/drawing/2014/main" id="{F5FD432B-A2D6-44E8-B040-BAF653B5B9E6}"/>
              </a:ext>
            </a:extLst>
          </p:cNvPr>
          <p:cNvSpPr>
            <a:spLocks noGrp="1" noChangeArrowheads="1"/>
          </p:cNvSpPr>
          <p:nvPr>
            <p:ph type="title" idx="4294967295"/>
          </p:nvPr>
        </p:nvSpPr>
        <p:spPr bwMode="auto">
          <a:xfrm>
            <a:off x="1452878" y="767812"/>
            <a:ext cx="4003041" cy="55158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n-US" altLang="en-US" sz="4000" b="1" dirty="0"/>
              <a:t>Chu Chin Chow</a:t>
            </a:r>
          </a:p>
        </p:txBody>
      </p:sp>
      <p:pic>
        <p:nvPicPr>
          <p:cNvPr id="3" name="Picture 2" descr="Diagram, schematic&#10;&#10;Description automatically generated">
            <a:extLst>
              <a:ext uri="{FF2B5EF4-FFF2-40B4-BE49-F238E27FC236}">
                <a16:creationId xmlns:a16="http://schemas.microsoft.com/office/drawing/2014/main" id="{378D2C31-8B79-B395-4111-05FB0110DCE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9605" y="1243003"/>
            <a:ext cx="6621316" cy="4001350"/>
          </a:xfrm>
          <a:prstGeom prst="rect">
            <a:avLst/>
          </a:prstGeom>
        </p:spPr>
      </p:pic>
      <p:pic>
        <p:nvPicPr>
          <p:cNvPr id="5" name="Picture 4" descr="A picture containing light&#10;&#10;Description automatically generated">
            <a:extLst>
              <a:ext uri="{FF2B5EF4-FFF2-40B4-BE49-F238E27FC236}">
                <a16:creationId xmlns:a16="http://schemas.microsoft.com/office/drawing/2014/main" id="{91D3E756-9855-8BC1-538A-C4012E9C63A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01840" y="0"/>
            <a:ext cx="3108960" cy="6278880"/>
          </a:xfrm>
          <a:prstGeom prst="rect">
            <a:avLst/>
          </a:prstGeom>
        </p:spPr>
      </p:pic>
      <p:pic>
        <p:nvPicPr>
          <p:cNvPr id="6" name="Chu Chin Chow Clip 1">
            <a:hlinkClick r:id="" action="ppaction://media"/>
            <a:extLst>
              <a:ext uri="{FF2B5EF4-FFF2-40B4-BE49-F238E27FC236}">
                <a16:creationId xmlns:a16="http://schemas.microsoft.com/office/drawing/2014/main" id="{7AC27B12-AA1B-77C8-343A-99B01C59FCBC}"/>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3078055" y="5461967"/>
            <a:ext cx="600935" cy="600935"/>
          </a:xfrm>
          <a:prstGeom prst="rect">
            <a:avLst/>
          </a:prstGeom>
        </p:spPr>
      </p:pic>
    </p:spTree>
    <p:extLst>
      <p:ext uri="{BB962C8B-B14F-4D97-AF65-F5344CB8AC3E}">
        <p14:creationId xmlns:p14="http://schemas.microsoft.com/office/powerpoint/2010/main" val="18791475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862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a:extLst>
              <a:ext uri="{FF2B5EF4-FFF2-40B4-BE49-F238E27FC236}">
                <a16:creationId xmlns:a16="http://schemas.microsoft.com/office/drawing/2014/main" id="{F5FD432B-A2D6-44E8-B040-BAF653B5B9E6}"/>
              </a:ext>
            </a:extLst>
          </p:cNvPr>
          <p:cNvSpPr>
            <a:spLocks noGrp="1" noChangeArrowheads="1"/>
          </p:cNvSpPr>
          <p:nvPr>
            <p:ph type="title" idx="4294967295"/>
          </p:nvPr>
        </p:nvSpPr>
        <p:spPr bwMode="auto">
          <a:xfrm>
            <a:off x="1539534" y="632695"/>
            <a:ext cx="4003041" cy="55158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n-US" altLang="en-US" sz="4000" b="1" dirty="0"/>
              <a:t>Chu Chin Chow</a:t>
            </a:r>
          </a:p>
        </p:txBody>
      </p:sp>
      <p:pic>
        <p:nvPicPr>
          <p:cNvPr id="4" name="Picture 3" descr="Diagram, schematic, timeline&#10;&#10;Description automatically generated">
            <a:extLst>
              <a:ext uri="{FF2B5EF4-FFF2-40B4-BE49-F238E27FC236}">
                <a16:creationId xmlns:a16="http://schemas.microsoft.com/office/drawing/2014/main" id="{41066BBD-1EDB-A24A-C393-983DD0911B8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2266" y="1184274"/>
            <a:ext cx="5824812" cy="4804150"/>
          </a:xfrm>
          <a:prstGeom prst="rect">
            <a:avLst/>
          </a:prstGeom>
        </p:spPr>
      </p:pic>
      <p:pic>
        <p:nvPicPr>
          <p:cNvPr id="7" name="Picture 6" descr="Chart&#10;&#10;Description automatically generated">
            <a:extLst>
              <a:ext uri="{FF2B5EF4-FFF2-40B4-BE49-F238E27FC236}">
                <a16:creationId xmlns:a16="http://schemas.microsoft.com/office/drawing/2014/main" id="{82BC254D-7040-71A0-9176-6700E4791C3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29120" y="213360"/>
            <a:ext cx="2514600" cy="6207760"/>
          </a:xfrm>
          <a:prstGeom prst="rect">
            <a:avLst/>
          </a:prstGeom>
        </p:spPr>
      </p:pic>
      <p:pic>
        <p:nvPicPr>
          <p:cNvPr id="8" name="Chu Chin Chow Clip 2">
            <a:hlinkClick r:id="" action="ppaction://media"/>
            <a:extLst>
              <a:ext uri="{FF2B5EF4-FFF2-40B4-BE49-F238E27FC236}">
                <a16:creationId xmlns:a16="http://schemas.microsoft.com/office/drawing/2014/main" id="{6C495FEE-44BC-728C-603E-F68903C4DE75}"/>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0306805" y="4910310"/>
            <a:ext cx="608122" cy="608122"/>
          </a:xfrm>
          <a:prstGeom prst="rect">
            <a:avLst/>
          </a:prstGeom>
        </p:spPr>
      </p:pic>
    </p:spTree>
    <p:extLst>
      <p:ext uri="{BB962C8B-B14F-4D97-AF65-F5344CB8AC3E}">
        <p14:creationId xmlns:p14="http://schemas.microsoft.com/office/powerpoint/2010/main" val="28287617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414"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8"/>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428AB5-BE97-68F1-6AD7-083C183463DE}"/>
              </a:ext>
            </a:extLst>
          </p:cNvPr>
          <p:cNvSpPr txBox="1">
            <a:spLocks/>
          </p:cNvSpPr>
          <p:nvPr/>
        </p:nvSpPr>
        <p:spPr bwMode="auto">
          <a:xfrm>
            <a:off x="786724" y="260350"/>
            <a:ext cx="10023516" cy="6477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defTabSz="982877" rtl="0" eaLnBrk="1" latinLnBrk="0" hangingPunct="1">
              <a:lnSpc>
                <a:spcPct val="90000"/>
              </a:lnSpc>
              <a:spcBef>
                <a:spcPct val="0"/>
              </a:spcBef>
              <a:buNone/>
              <a:defRPr sz="4729" kern="1200">
                <a:solidFill>
                  <a:schemeClr val="tx1"/>
                </a:solidFill>
                <a:latin typeface="+mj-lt"/>
                <a:ea typeface="+mj-ea"/>
                <a:cs typeface="+mj-cs"/>
              </a:defRPr>
            </a:lvl1pPr>
          </a:lstStyle>
          <a:p>
            <a:pPr algn="ctr"/>
            <a:r>
              <a:rPr lang="en-SG" altLang="en-US" sz="3600" b="1" dirty="0"/>
              <a:t>The Team!</a:t>
            </a:r>
          </a:p>
        </p:txBody>
      </p:sp>
      <p:pic>
        <p:nvPicPr>
          <p:cNvPr id="4" name="Picture 3" descr="A group of people smiling&#10;&#10;Description automatically generated with medium confidence">
            <a:extLst>
              <a:ext uri="{FF2B5EF4-FFF2-40B4-BE49-F238E27FC236}">
                <a16:creationId xmlns:a16="http://schemas.microsoft.com/office/drawing/2014/main" id="{7430A30C-341F-B4CD-4318-1BD7286DE12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41013" y="976879"/>
            <a:ext cx="8509973" cy="4904241"/>
          </a:xfrm>
          <a:prstGeom prst="rect">
            <a:avLst/>
          </a:prstGeom>
        </p:spPr>
      </p:pic>
    </p:spTree>
    <p:extLst>
      <p:ext uri="{BB962C8B-B14F-4D97-AF65-F5344CB8AC3E}">
        <p14:creationId xmlns:p14="http://schemas.microsoft.com/office/powerpoint/2010/main" val="4577371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a:extLst>
              <a:ext uri="{FF2B5EF4-FFF2-40B4-BE49-F238E27FC236}">
                <a16:creationId xmlns:a16="http://schemas.microsoft.com/office/drawing/2014/main" id="{F5FD432B-A2D6-44E8-B040-BAF653B5B9E6}"/>
              </a:ext>
            </a:extLst>
          </p:cNvPr>
          <p:cNvSpPr>
            <a:spLocks noGrp="1" noChangeArrowheads="1"/>
          </p:cNvSpPr>
          <p:nvPr>
            <p:ph type="title" idx="4294967295"/>
          </p:nvPr>
        </p:nvSpPr>
        <p:spPr bwMode="auto">
          <a:xfrm>
            <a:off x="1209337" y="681472"/>
            <a:ext cx="4003041" cy="55158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n-US" altLang="en-US" sz="4000" b="1" dirty="0"/>
              <a:t>Chu Chin Chow</a:t>
            </a:r>
          </a:p>
        </p:txBody>
      </p:sp>
      <p:pic>
        <p:nvPicPr>
          <p:cNvPr id="3" name="Picture 2" descr="Diagram, schematic&#10;&#10;Description automatically generated">
            <a:extLst>
              <a:ext uri="{FF2B5EF4-FFF2-40B4-BE49-F238E27FC236}">
                <a16:creationId xmlns:a16="http://schemas.microsoft.com/office/drawing/2014/main" id="{10F041E4-B57F-0DF5-DC79-9956CE4B0B9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7648" y="1233052"/>
            <a:ext cx="5769077" cy="4298172"/>
          </a:xfrm>
          <a:prstGeom prst="rect">
            <a:avLst/>
          </a:prstGeom>
        </p:spPr>
      </p:pic>
      <p:pic>
        <p:nvPicPr>
          <p:cNvPr id="6" name="Picture 5" descr="Calendar&#10;&#10;Description automatically generated">
            <a:extLst>
              <a:ext uri="{FF2B5EF4-FFF2-40B4-BE49-F238E27FC236}">
                <a16:creationId xmlns:a16="http://schemas.microsoft.com/office/drawing/2014/main" id="{912A4258-9A6D-E4F0-B382-038AF8F5410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35824" y="91440"/>
            <a:ext cx="3510541" cy="6431280"/>
          </a:xfrm>
          <a:prstGeom prst="rect">
            <a:avLst/>
          </a:prstGeom>
        </p:spPr>
      </p:pic>
      <p:pic>
        <p:nvPicPr>
          <p:cNvPr id="8" name="Chu Chin Chow Clip 3">
            <a:hlinkClick r:id="" action="ppaction://media"/>
            <a:extLst>
              <a:ext uri="{FF2B5EF4-FFF2-40B4-BE49-F238E27FC236}">
                <a16:creationId xmlns:a16="http://schemas.microsoft.com/office/drawing/2014/main" id="{83B220EC-92AC-AA10-1EE6-148D0F5C7C0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0768304" y="5008066"/>
            <a:ext cx="780098" cy="780098"/>
          </a:xfrm>
          <a:prstGeom prst="rect">
            <a:avLst/>
          </a:prstGeom>
        </p:spPr>
      </p:pic>
    </p:spTree>
    <p:extLst>
      <p:ext uri="{BB962C8B-B14F-4D97-AF65-F5344CB8AC3E}">
        <p14:creationId xmlns:p14="http://schemas.microsoft.com/office/powerpoint/2010/main" val="142479047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179"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8"/>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a:extLst>
              <a:ext uri="{FF2B5EF4-FFF2-40B4-BE49-F238E27FC236}">
                <a16:creationId xmlns:a16="http://schemas.microsoft.com/office/drawing/2014/main" id="{F5FD432B-A2D6-44E8-B040-BAF653B5B9E6}"/>
              </a:ext>
            </a:extLst>
          </p:cNvPr>
          <p:cNvSpPr>
            <a:spLocks noGrp="1" noChangeArrowheads="1"/>
          </p:cNvSpPr>
          <p:nvPr>
            <p:ph type="title" idx="4294967295"/>
          </p:nvPr>
        </p:nvSpPr>
        <p:spPr bwMode="auto">
          <a:xfrm>
            <a:off x="990600" y="4642584"/>
            <a:ext cx="10210800" cy="496976"/>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numCol="1" rtlCol="0" anchor="b" anchorCtr="0" compatLnSpc="1">
            <a:prstTxWarp prst="textNoShape">
              <a:avLst/>
            </a:prstTxWarp>
            <a:normAutofit fontScale="90000"/>
          </a:bodyPr>
          <a:lstStyle/>
          <a:p>
            <a:pPr algn="ctr" defTabSz="914400"/>
            <a:r>
              <a:rPr lang="en-US" altLang="en-US" sz="4000" b="1" dirty="0"/>
              <a:t>Chu Chin Chow</a:t>
            </a:r>
          </a:p>
        </p:txBody>
      </p:sp>
      <p:pic>
        <p:nvPicPr>
          <p:cNvPr id="4" name="Picture 3" descr="Diagram, schematic&#10;&#10;Description automatically generated">
            <a:extLst>
              <a:ext uri="{FF2B5EF4-FFF2-40B4-BE49-F238E27FC236}">
                <a16:creationId xmlns:a16="http://schemas.microsoft.com/office/drawing/2014/main" id="{82614E2D-0871-B383-BD96-9C63135C737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5091" y="356237"/>
            <a:ext cx="3945635" cy="2491753"/>
          </a:xfrm>
          <a:prstGeom prst="rect">
            <a:avLst/>
          </a:prstGeom>
        </p:spPr>
      </p:pic>
      <p:pic>
        <p:nvPicPr>
          <p:cNvPr id="7" name="Picture 6" descr="A picture containing calendar&#10;&#10;Description automatically generated">
            <a:extLst>
              <a:ext uri="{FF2B5EF4-FFF2-40B4-BE49-F238E27FC236}">
                <a16:creationId xmlns:a16="http://schemas.microsoft.com/office/drawing/2014/main" id="{0384F670-40D1-7F91-4871-6F693CDB801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00726" y="320842"/>
            <a:ext cx="3445398" cy="3708059"/>
          </a:xfrm>
          <a:prstGeom prst="rect">
            <a:avLst/>
          </a:prstGeom>
        </p:spPr>
      </p:pic>
      <p:pic>
        <p:nvPicPr>
          <p:cNvPr id="9" name="Picture 8" descr="Calendar&#10;&#10;Description automatically generated with medium confidence">
            <a:extLst>
              <a:ext uri="{FF2B5EF4-FFF2-40B4-BE49-F238E27FC236}">
                <a16:creationId xmlns:a16="http://schemas.microsoft.com/office/drawing/2014/main" id="{1B1739B5-9CA0-58EC-EDDA-4E67D04D487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246361" y="320842"/>
            <a:ext cx="3624073" cy="3708059"/>
          </a:xfrm>
          <a:prstGeom prst="rect">
            <a:avLst/>
          </a:prstGeom>
        </p:spPr>
      </p:pic>
      <p:pic>
        <p:nvPicPr>
          <p:cNvPr id="10" name="Chu Chin Chow Clip 4">
            <a:hlinkClick r:id="" action="ppaction://media"/>
            <a:extLst>
              <a:ext uri="{FF2B5EF4-FFF2-40B4-BE49-F238E27FC236}">
                <a16:creationId xmlns:a16="http://schemas.microsoft.com/office/drawing/2014/main" id="{0E90A199-48DE-C1BE-CA04-D05C9350C935}"/>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9625897" y="5188371"/>
            <a:ext cx="865000" cy="865000"/>
          </a:xfrm>
          <a:prstGeom prst="rect">
            <a:avLst/>
          </a:prstGeom>
        </p:spPr>
      </p:pic>
      <p:pic>
        <p:nvPicPr>
          <p:cNvPr id="12" name="Picture 11" descr="Diagram, schematic&#10;&#10;Description automatically generated">
            <a:extLst>
              <a:ext uri="{FF2B5EF4-FFF2-40B4-BE49-F238E27FC236}">
                <a16:creationId xmlns:a16="http://schemas.microsoft.com/office/drawing/2014/main" id="{0085D813-BD76-5539-B503-85D4AAF853B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55091" y="2883385"/>
            <a:ext cx="3945635" cy="2737486"/>
          </a:xfrm>
          <a:prstGeom prst="rect">
            <a:avLst/>
          </a:prstGeom>
        </p:spPr>
      </p:pic>
    </p:spTree>
    <p:extLst>
      <p:ext uri="{BB962C8B-B14F-4D97-AF65-F5344CB8AC3E}">
        <p14:creationId xmlns:p14="http://schemas.microsoft.com/office/powerpoint/2010/main" val="47782049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3488"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10"/>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a:extLst>
              <a:ext uri="{FF2B5EF4-FFF2-40B4-BE49-F238E27FC236}">
                <a16:creationId xmlns:a16="http://schemas.microsoft.com/office/drawing/2014/main" id="{F5FD432B-A2D6-44E8-B040-BAF653B5B9E6}"/>
              </a:ext>
            </a:extLst>
          </p:cNvPr>
          <p:cNvSpPr>
            <a:spLocks noGrp="1" noChangeArrowheads="1"/>
          </p:cNvSpPr>
          <p:nvPr>
            <p:ph type="title" idx="4294967295"/>
          </p:nvPr>
        </p:nvSpPr>
        <p:spPr bwMode="auto">
          <a:xfrm>
            <a:off x="919776" y="619760"/>
            <a:ext cx="4003041" cy="55158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n-US" altLang="en-US" sz="4000" b="1" dirty="0"/>
              <a:t>The Orchid</a:t>
            </a:r>
          </a:p>
        </p:txBody>
      </p:sp>
      <p:pic>
        <p:nvPicPr>
          <p:cNvPr id="4" name="Picture 3" descr="Diagram, schematic&#10;&#10;Description automatically generated">
            <a:extLst>
              <a:ext uri="{FF2B5EF4-FFF2-40B4-BE49-F238E27FC236}">
                <a16:creationId xmlns:a16="http://schemas.microsoft.com/office/drawing/2014/main" id="{1F33222E-1ED7-9DFD-9ED0-E6FF1FFD8CA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7432" y="1171340"/>
            <a:ext cx="5630225" cy="4165770"/>
          </a:xfrm>
          <a:prstGeom prst="rect">
            <a:avLst/>
          </a:prstGeom>
        </p:spPr>
      </p:pic>
      <p:pic>
        <p:nvPicPr>
          <p:cNvPr id="7" name="Picture 6" descr="Calendar&#10;&#10;Description automatically generated">
            <a:extLst>
              <a:ext uri="{FF2B5EF4-FFF2-40B4-BE49-F238E27FC236}">
                <a16:creationId xmlns:a16="http://schemas.microsoft.com/office/drawing/2014/main" id="{761D67FA-22E9-F9B0-F548-1607CAE527F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62597" y="793102"/>
            <a:ext cx="6511971" cy="5215812"/>
          </a:xfrm>
          <a:prstGeom prst="rect">
            <a:avLst/>
          </a:prstGeom>
        </p:spPr>
      </p:pic>
      <p:pic>
        <p:nvPicPr>
          <p:cNvPr id="8" name="The Orchid Sound Clip 1">
            <a:hlinkClick r:id="" action="ppaction://media"/>
            <a:extLst>
              <a:ext uri="{FF2B5EF4-FFF2-40B4-BE49-F238E27FC236}">
                <a16:creationId xmlns:a16="http://schemas.microsoft.com/office/drawing/2014/main" id="{ECBDE234-92A5-3874-911E-F82B6EE44979}"/>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2554484" y="5561636"/>
            <a:ext cx="537607" cy="537607"/>
          </a:xfrm>
          <a:prstGeom prst="rect">
            <a:avLst/>
          </a:prstGeom>
        </p:spPr>
      </p:pic>
    </p:spTree>
    <p:extLst>
      <p:ext uri="{BB962C8B-B14F-4D97-AF65-F5344CB8AC3E}">
        <p14:creationId xmlns:p14="http://schemas.microsoft.com/office/powerpoint/2010/main" val="279168863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2120"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8"/>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a:extLst>
              <a:ext uri="{FF2B5EF4-FFF2-40B4-BE49-F238E27FC236}">
                <a16:creationId xmlns:a16="http://schemas.microsoft.com/office/drawing/2014/main" id="{F5FD432B-A2D6-44E8-B040-BAF653B5B9E6}"/>
              </a:ext>
            </a:extLst>
          </p:cNvPr>
          <p:cNvSpPr>
            <a:spLocks noGrp="1" noChangeArrowheads="1"/>
          </p:cNvSpPr>
          <p:nvPr>
            <p:ph type="title" idx="4294967295"/>
          </p:nvPr>
        </p:nvSpPr>
        <p:spPr bwMode="auto">
          <a:xfrm>
            <a:off x="919776" y="619760"/>
            <a:ext cx="4003041" cy="55158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n-US" altLang="en-US" sz="4000" b="1" dirty="0"/>
              <a:t>The Orchid</a:t>
            </a:r>
          </a:p>
        </p:txBody>
      </p:sp>
      <p:pic>
        <p:nvPicPr>
          <p:cNvPr id="3" name="Picture 2" descr="Diagram, schematic&#10;&#10;Description automatically generated">
            <a:extLst>
              <a:ext uri="{FF2B5EF4-FFF2-40B4-BE49-F238E27FC236}">
                <a16:creationId xmlns:a16="http://schemas.microsoft.com/office/drawing/2014/main" id="{E4A60245-44AF-F2F1-371D-5C16C66B013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 y="1171340"/>
            <a:ext cx="5481048" cy="3857860"/>
          </a:xfrm>
          <a:prstGeom prst="rect">
            <a:avLst/>
          </a:prstGeom>
        </p:spPr>
      </p:pic>
      <p:pic>
        <p:nvPicPr>
          <p:cNvPr id="6" name="Picture 5" descr="A picture containing table&#10;&#10;Description automatically generated">
            <a:extLst>
              <a:ext uri="{FF2B5EF4-FFF2-40B4-BE49-F238E27FC236}">
                <a16:creationId xmlns:a16="http://schemas.microsoft.com/office/drawing/2014/main" id="{C485627C-14AA-DDC8-68C1-792991D8FC8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69386" y="367229"/>
            <a:ext cx="6592099" cy="5828297"/>
          </a:xfrm>
          <a:prstGeom prst="rect">
            <a:avLst/>
          </a:prstGeom>
        </p:spPr>
      </p:pic>
      <p:pic>
        <p:nvPicPr>
          <p:cNvPr id="9" name="The Orchid Sound Clip 2">
            <a:hlinkClick r:id="" action="ppaction://media"/>
            <a:extLst>
              <a:ext uri="{FF2B5EF4-FFF2-40B4-BE49-F238E27FC236}">
                <a16:creationId xmlns:a16="http://schemas.microsoft.com/office/drawing/2014/main" id="{78A1ADAC-19A0-2569-F3F2-0C5B61C4C2EB}"/>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2256882" y="5265179"/>
            <a:ext cx="842962" cy="842962"/>
          </a:xfrm>
          <a:prstGeom prst="rect">
            <a:avLst/>
          </a:prstGeom>
        </p:spPr>
      </p:pic>
    </p:spTree>
    <p:extLst>
      <p:ext uri="{BB962C8B-B14F-4D97-AF65-F5344CB8AC3E}">
        <p14:creationId xmlns:p14="http://schemas.microsoft.com/office/powerpoint/2010/main" val="22894953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0997"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9"/>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a:extLst>
              <a:ext uri="{FF2B5EF4-FFF2-40B4-BE49-F238E27FC236}">
                <a16:creationId xmlns:a16="http://schemas.microsoft.com/office/drawing/2014/main" id="{F5FD432B-A2D6-44E8-B040-BAF653B5B9E6}"/>
              </a:ext>
            </a:extLst>
          </p:cNvPr>
          <p:cNvSpPr>
            <a:spLocks noGrp="1" noChangeArrowheads="1"/>
          </p:cNvSpPr>
          <p:nvPr>
            <p:ph type="title" idx="4294967295"/>
          </p:nvPr>
        </p:nvSpPr>
        <p:spPr bwMode="auto">
          <a:xfrm>
            <a:off x="-165989" y="-159463"/>
            <a:ext cx="4495942" cy="55158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n-US" altLang="en-US" sz="4000" b="1" dirty="0"/>
              <a:t>The Orchid</a:t>
            </a:r>
          </a:p>
        </p:txBody>
      </p:sp>
      <p:pic>
        <p:nvPicPr>
          <p:cNvPr id="4" name="Picture 3" descr="A picture containing music&#10;&#10;Description automatically generated">
            <a:extLst>
              <a:ext uri="{FF2B5EF4-FFF2-40B4-BE49-F238E27FC236}">
                <a16:creationId xmlns:a16="http://schemas.microsoft.com/office/drawing/2014/main" id="{BEF9D1B0-9EFA-073E-5E67-BE3F8A54F48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2794" y="355600"/>
            <a:ext cx="5302215" cy="1634764"/>
          </a:xfrm>
          <a:prstGeom prst="rect">
            <a:avLst/>
          </a:prstGeom>
        </p:spPr>
      </p:pic>
      <p:pic>
        <p:nvPicPr>
          <p:cNvPr id="7" name="Picture 6" descr="Diagram&#10;&#10;Description automatically generated">
            <a:extLst>
              <a:ext uri="{FF2B5EF4-FFF2-40B4-BE49-F238E27FC236}">
                <a16:creationId xmlns:a16="http://schemas.microsoft.com/office/drawing/2014/main" id="{4C2DBAE6-8B3A-154A-1ECE-CF936322FEF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26026" y="364932"/>
            <a:ext cx="5813646" cy="1583964"/>
          </a:xfrm>
          <a:prstGeom prst="rect">
            <a:avLst/>
          </a:prstGeom>
        </p:spPr>
      </p:pic>
      <p:pic>
        <p:nvPicPr>
          <p:cNvPr id="10" name="Picture 9" descr="A picture containing text, light&#10;&#10;Description automatically generated">
            <a:extLst>
              <a:ext uri="{FF2B5EF4-FFF2-40B4-BE49-F238E27FC236}">
                <a16:creationId xmlns:a16="http://schemas.microsoft.com/office/drawing/2014/main" id="{FFC21A88-7C15-5F29-724A-3A7E20F9B4E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2328" y="2088776"/>
            <a:ext cx="5194884" cy="4005184"/>
          </a:xfrm>
          <a:prstGeom prst="rect">
            <a:avLst/>
          </a:prstGeom>
        </p:spPr>
      </p:pic>
      <p:pic>
        <p:nvPicPr>
          <p:cNvPr id="12" name="Picture 11" descr="Calendar&#10;&#10;Description automatically generated">
            <a:extLst>
              <a:ext uri="{FF2B5EF4-FFF2-40B4-BE49-F238E27FC236}">
                <a16:creationId xmlns:a16="http://schemas.microsoft.com/office/drawing/2014/main" id="{8C928DEE-D0D2-4860-769E-705C339C95E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853953" y="2004616"/>
            <a:ext cx="5885719" cy="4107040"/>
          </a:xfrm>
          <a:prstGeom prst="rect">
            <a:avLst/>
          </a:prstGeom>
        </p:spPr>
      </p:pic>
      <p:pic>
        <p:nvPicPr>
          <p:cNvPr id="13" name="The Orchid Sound Clip 3">
            <a:hlinkClick r:id="" action="ppaction://media"/>
            <a:extLst>
              <a:ext uri="{FF2B5EF4-FFF2-40B4-BE49-F238E27FC236}">
                <a16:creationId xmlns:a16="http://schemas.microsoft.com/office/drawing/2014/main" id="{AF5FA566-269E-F338-B627-5804391F3FB1}"/>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0719286" y="6151838"/>
            <a:ext cx="594967" cy="594967"/>
          </a:xfrm>
          <a:prstGeom prst="rect">
            <a:avLst/>
          </a:prstGeom>
        </p:spPr>
      </p:pic>
    </p:spTree>
    <p:extLst>
      <p:ext uri="{BB962C8B-B14F-4D97-AF65-F5344CB8AC3E}">
        <p14:creationId xmlns:p14="http://schemas.microsoft.com/office/powerpoint/2010/main" val="426492391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7475"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13"/>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a:extLst>
              <a:ext uri="{FF2B5EF4-FFF2-40B4-BE49-F238E27FC236}">
                <a16:creationId xmlns:a16="http://schemas.microsoft.com/office/drawing/2014/main" id="{F5FD432B-A2D6-44E8-B040-BAF653B5B9E6}"/>
              </a:ext>
            </a:extLst>
          </p:cNvPr>
          <p:cNvSpPr>
            <a:spLocks noGrp="1" noChangeArrowheads="1"/>
          </p:cNvSpPr>
          <p:nvPr>
            <p:ph type="title" idx="4294967295"/>
          </p:nvPr>
        </p:nvSpPr>
        <p:spPr bwMode="auto">
          <a:xfrm>
            <a:off x="1264921" y="35848"/>
            <a:ext cx="9041778" cy="63287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n-US" altLang="en-US" sz="4000" b="1" dirty="0"/>
              <a:t>Beggars Opera</a:t>
            </a:r>
          </a:p>
        </p:txBody>
      </p:sp>
      <p:sp>
        <p:nvSpPr>
          <p:cNvPr id="5124" name="Rectangle 3">
            <a:extLst>
              <a:ext uri="{FF2B5EF4-FFF2-40B4-BE49-F238E27FC236}">
                <a16:creationId xmlns:a16="http://schemas.microsoft.com/office/drawing/2014/main" id="{D88A068B-42B6-4C29-BC0B-8F2A3FC940C1}"/>
              </a:ext>
            </a:extLst>
          </p:cNvPr>
          <p:cNvSpPr>
            <a:spLocks noGrp="1" noChangeArrowheads="1"/>
          </p:cNvSpPr>
          <p:nvPr>
            <p:ph type="body" idx="4294967295"/>
          </p:nvPr>
        </p:nvSpPr>
        <p:spPr bwMode="auto">
          <a:xfrm>
            <a:off x="1076961" y="1463040"/>
            <a:ext cx="9420710" cy="470168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491438" lvl="1" indent="0" algn="just" fontAlgn="base">
              <a:lnSpc>
                <a:spcPct val="100000"/>
              </a:lnSpc>
              <a:buNone/>
            </a:pPr>
            <a:endParaRPr lang="en-US" sz="2800" b="0" i="0" u="none" strike="noStrike" dirty="0">
              <a:solidFill>
                <a:srgbClr val="000000"/>
              </a:solidFill>
              <a:effectLst/>
              <a:cs typeface="Calibri" panose="020F0502020204030204" pitchFamily="34" charset="0"/>
            </a:endParaRPr>
          </a:p>
        </p:txBody>
      </p:sp>
      <p:graphicFrame>
        <p:nvGraphicFramePr>
          <p:cNvPr id="3" name="Table 2">
            <a:extLst>
              <a:ext uri="{FF2B5EF4-FFF2-40B4-BE49-F238E27FC236}">
                <a16:creationId xmlns:a16="http://schemas.microsoft.com/office/drawing/2014/main" id="{BA58AF8A-68F8-4C40-935B-33F36E228D0E}"/>
              </a:ext>
            </a:extLst>
          </p:cNvPr>
          <p:cNvGraphicFramePr>
            <a:graphicFrameLocks noGrp="1"/>
          </p:cNvGraphicFramePr>
          <p:nvPr>
            <p:extLst>
              <p:ext uri="{D42A27DB-BD31-4B8C-83A1-F6EECF244321}">
                <p14:modId xmlns:p14="http://schemas.microsoft.com/office/powerpoint/2010/main" val="606597683"/>
              </p:ext>
            </p:extLst>
          </p:nvPr>
        </p:nvGraphicFramePr>
        <p:xfrm>
          <a:off x="348343" y="693271"/>
          <a:ext cx="11582400" cy="5558510"/>
        </p:xfrm>
        <a:graphic>
          <a:graphicData uri="http://schemas.openxmlformats.org/drawingml/2006/table">
            <a:tbl>
              <a:tblPr firstRow="1" firstCol="1" bandRow="1">
                <a:tableStyleId>{5C22544A-7EE6-4342-B048-85BDC9FD1C3A}</a:tableStyleId>
              </a:tblPr>
              <a:tblGrid>
                <a:gridCol w="708517">
                  <a:extLst>
                    <a:ext uri="{9D8B030D-6E8A-4147-A177-3AD203B41FA5}">
                      <a16:colId xmlns:a16="http://schemas.microsoft.com/office/drawing/2014/main" val="2795106348"/>
                    </a:ext>
                  </a:extLst>
                </a:gridCol>
                <a:gridCol w="4832952">
                  <a:extLst>
                    <a:ext uri="{9D8B030D-6E8A-4147-A177-3AD203B41FA5}">
                      <a16:colId xmlns:a16="http://schemas.microsoft.com/office/drawing/2014/main" val="2004394131"/>
                    </a:ext>
                  </a:extLst>
                </a:gridCol>
                <a:gridCol w="1801906">
                  <a:extLst>
                    <a:ext uri="{9D8B030D-6E8A-4147-A177-3AD203B41FA5}">
                      <a16:colId xmlns:a16="http://schemas.microsoft.com/office/drawing/2014/main" val="3336866149"/>
                    </a:ext>
                  </a:extLst>
                </a:gridCol>
                <a:gridCol w="2945193">
                  <a:extLst>
                    <a:ext uri="{9D8B030D-6E8A-4147-A177-3AD203B41FA5}">
                      <a16:colId xmlns:a16="http://schemas.microsoft.com/office/drawing/2014/main" val="3606351688"/>
                    </a:ext>
                  </a:extLst>
                </a:gridCol>
                <a:gridCol w="1293832">
                  <a:extLst>
                    <a:ext uri="{9D8B030D-6E8A-4147-A177-3AD203B41FA5}">
                      <a16:colId xmlns:a16="http://schemas.microsoft.com/office/drawing/2014/main" val="672519696"/>
                    </a:ext>
                  </a:extLst>
                </a:gridCol>
              </a:tblGrid>
              <a:tr h="560919">
                <a:tc>
                  <a:txBody>
                    <a:bodyPr/>
                    <a:lstStyle/>
                    <a:p>
                      <a:pPr marL="0" marR="0">
                        <a:spcBef>
                          <a:spcPts val="0"/>
                        </a:spcBef>
                        <a:spcAft>
                          <a:spcPts val="0"/>
                        </a:spcAft>
                      </a:pPr>
                      <a:r>
                        <a:rPr lang="en-US" sz="1400" dirty="0">
                          <a:effectLst/>
                        </a:rPr>
                        <a:t> </a:t>
                      </a:r>
                      <a:endParaRPr lang="en-US" sz="1400" dirty="0">
                        <a:effectLst/>
                        <a:latin typeface="Calibri" panose="020F0502020204030204" pitchFamily="34" charset="0"/>
                        <a:ea typeface="Calibri" panose="020F0502020204030204" pitchFamily="34" charset="0"/>
                      </a:endParaRPr>
                    </a:p>
                  </a:txBody>
                  <a:tcPr marL="55880" marR="55880" marT="9525" marB="0" anchor="ctr"/>
                </a:tc>
                <a:tc>
                  <a:txBody>
                    <a:bodyPr/>
                    <a:lstStyle/>
                    <a:p>
                      <a:pPr marL="0" marR="0">
                        <a:spcBef>
                          <a:spcPts val="0"/>
                        </a:spcBef>
                        <a:spcAft>
                          <a:spcPts val="0"/>
                        </a:spcAft>
                      </a:pPr>
                      <a:r>
                        <a:rPr lang="en-US" sz="1400" dirty="0">
                          <a:effectLst/>
                        </a:rPr>
                        <a:t>Source</a:t>
                      </a:r>
                      <a:endParaRPr lang="en-US" sz="1400" dirty="0">
                        <a:effectLst/>
                        <a:latin typeface="Calibri" panose="020F0502020204030204" pitchFamily="34" charset="0"/>
                        <a:ea typeface="Calibri" panose="020F0502020204030204" pitchFamily="34" charset="0"/>
                      </a:endParaRPr>
                    </a:p>
                  </a:txBody>
                  <a:tcPr marL="9525" marR="9525" marT="9525" marB="0" anchor="ctr"/>
                </a:tc>
                <a:tc>
                  <a:txBody>
                    <a:bodyPr/>
                    <a:lstStyle/>
                    <a:p>
                      <a:pPr marL="0" marR="0">
                        <a:spcBef>
                          <a:spcPts val="0"/>
                        </a:spcBef>
                        <a:spcAft>
                          <a:spcPts val="0"/>
                        </a:spcAft>
                      </a:pPr>
                      <a:r>
                        <a:rPr lang="en-US" sz="1400" dirty="0">
                          <a:effectLst/>
                        </a:rPr>
                        <a:t>Performance Date</a:t>
                      </a:r>
                      <a:endParaRPr lang="en-US" sz="1400" dirty="0">
                        <a:effectLst/>
                        <a:latin typeface="Calibri" panose="020F0502020204030204" pitchFamily="34" charset="0"/>
                        <a:ea typeface="Calibri" panose="020F0502020204030204" pitchFamily="34" charset="0"/>
                      </a:endParaRPr>
                    </a:p>
                  </a:txBody>
                  <a:tcPr marL="55880" marR="55880" marT="9525" marB="0" anchor="ctr"/>
                </a:tc>
                <a:tc>
                  <a:txBody>
                    <a:bodyPr/>
                    <a:lstStyle/>
                    <a:p>
                      <a:pPr marL="0" marR="0">
                        <a:spcBef>
                          <a:spcPts val="0"/>
                        </a:spcBef>
                        <a:spcAft>
                          <a:spcPts val="0"/>
                        </a:spcAft>
                      </a:pPr>
                      <a:r>
                        <a:rPr lang="en-US" sz="1400" dirty="0">
                          <a:effectLst/>
                        </a:rPr>
                        <a:t>Location</a:t>
                      </a:r>
                      <a:endParaRPr lang="en-US" sz="1400" dirty="0">
                        <a:effectLst/>
                        <a:latin typeface="Calibri" panose="020F0502020204030204" pitchFamily="34" charset="0"/>
                        <a:ea typeface="Calibri" panose="020F0502020204030204" pitchFamily="34" charset="0"/>
                      </a:endParaRPr>
                    </a:p>
                  </a:txBody>
                  <a:tcPr marL="55880" marR="55880" marT="9525" marB="0" anchor="ctr"/>
                </a:tc>
                <a:tc>
                  <a:txBody>
                    <a:bodyPr/>
                    <a:lstStyle/>
                    <a:p>
                      <a:pPr marL="0" marR="0">
                        <a:spcBef>
                          <a:spcPts val="0"/>
                        </a:spcBef>
                        <a:spcAft>
                          <a:spcPts val="0"/>
                        </a:spcAft>
                      </a:pPr>
                      <a:r>
                        <a:rPr lang="en-US" sz="1400" dirty="0">
                          <a:effectLst/>
                        </a:rPr>
                        <a:t>Conductor</a:t>
                      </a:r>
                      <a:endParaRPr lang="en-US" sz="1400" dirty="0">
                        <a:effectLst/>
                        <a:latin typeface="Calibri" panose="020F0502020204030204" pitchFamily="34" charset="0"/>
                        <a:ea typeface="Calibri" panose="020F0502020204030204" pitchFamily="34" charset="0"/>
                      </a:endParaRPr>
                    </a:p>
                  </a:txBody>
                  <a:tcPr marL="55880" marR="55880" marT="9525" marB="0" anchor="ctr"/>
                </a:tc>
                <a:extLst>
                  <a:ext uri="{0D108BD9-81ED-4DB2-BD59-A6C34878D82A}">
                    <a16:rowId xmlns:a16="http://schemas.microsoft.com/office/drawing/2014/main" val="401431334"/>
                  </a:ext>
                </a:extLst>
              </a:tr>
              <a:tr h="761237">
                <a:tc>
                  <a:txBody>
                    <a:bodyPr/>
                    <a:lstStyle/>
                    <a:p>
                      <a:pPr marL="0" marR="0" algn="ctr">
                        <a:spcBef>
                          <a:spcPts val="0"/>
                        </a:spcBef>
                        <a:spcAft>
                          <a:spcPts val="0"/>
                        </a:spcAft>
                      </a:pPr>
                      <a:r>
                        <a:rPr lang="en-US" sz="1400" dirty="0">
                          <a:effectLst/>
                        </a:rPr>
                        <a:t>1</a:t>
                      </a:r>
                      <a:endParaRPr lang="en-US" sz="1400" dirty="0">
                        <a:effectLst/>
                        <a:latin typeface="Calibri" panose="020F0502020204030204" pitchFamily="34" charset="0"/>
                        <a:ea typeface="Calibri" panose="020F0502020204030204" pitchFamily="34" charset="0"/>
                      </a:endParaRPr>
                    </a:p>
                  </a:txBody>
                  <a:tcPr marL="55880" marR="55880" marT="9525" marB="0" anchor="ctr"/>
                </a:tc>
                <a:tc>
                  <a:txBody>
                    <a:bodyPr/>
                    <a:lstStyle/>
                    <a:p>
                      <a:pPr marL="0" marR="0">
                        <a:spcBef>
                          <a:spcPts val="0"/>
                        </a:spcBef>
                        <a:spcAft>
                          <a:spcPts val="0"/>
                        </a:spcAft>
                      </a:pPr>
                      <a:r>
                        <a:rPr lang="en-US" sz="1400" dirty="0">
                          <a:effectLst/>
                        </a:rPr>
                        <a:t>The Straits Times, 16 September 1927, Page 10</a:t>
                      </a:r>
                      <a:endParaRPr lang="en-US" sz="1400" dirty="0">
                        <a:effectLst/>
                        <a:latin typeface="Calibri" panose="020F0502020204030204" pitchFamily="34" charset="0"/>
                        <a:ea typeface="Calibri" panose="020F0502020204030204" pitchFamily="34" charset="0"/>
                      </a:endParaRPr>
                    </a:p>
                  </a:txBody>
                  <a:tcPr marL="9525" marR="9525" marT="9525" marB="0" anchor="ctr"/>
                </a:tc>
                <a:tc>
                  <a:txBody>
                    <a:bodyPr/>
                    <a:lstStyle/>
                    <a:p>
                      <a:pPr marL="0" marR="0" algn="ctr">
                        <a:spcBef>
                          <a:spcPts val="0"/>
                        </a:spcBef>
                        <a:spcAft>
                          <a:spcPts val="0"/>
                        </a:spcAft>
                      </a:pPr>
                      <a:r>
                        <a:rPr lang="en-US" sz="1400" dirty="0">
                          <a:effectLst/>
                        </a:rPr>
                        <a:t>16 September 1927</a:t>
                      </a:r>
                      <a:endParaRPr lang="en-US" sz="1400" dirty="0">
                        <a:effectLst/>
                        <a:latin typeface="Calibri" panose="020F0502020204030204" pitchFamily="34" charset="0"/>
                        <a:ea typeface="Calibri" panose="020F0502020204030204" pitchFamily="34" charset="0"/>
                      </a:endParaRPr>
                    </a:p>
                  </a:txBody>
                  <a:tcPr marL="55880" marR="55880" marT="9525" marB="0" anchor="ctr"/>
                </a:tc>
                <a:tc>
                  <a:txBody>
                    <a:bodyPr/>
                    <a:lstStyle/>
                    <a:p>
                      <a:pPr marL="0" marR="0">
                        <a:spcBef>
                          <a:spcPts val="0"/>
                        </a:spcBef>
                        <a:spcAft>
                          <a:spcPts val="0"/>
                        </a:spcAft>
                      </a:pPr>
                      <a:r>
                        <a:rPr lang="en-US" sz="1400" dirty="0">
                          <a:effectLst/>
                        </a:rPr>
                        <a:t>Outside Victoria Theatre 5.15pm</a:t>
                      </a:r>
                    </a:p>
                    <a:p>
                      <a:pPr marL="0" marR="0">
                        <a:spcBef>
                          <a:spcPts val="0"/>
                        </a:spcBef>
                        <a:spcAft>
                          <a:spcPts val="0"/>
                        </a:spcAft>
                      </a:pPr>
                      <a:r>
                        <a:rPr lang="en-US" sz="1400" dirty="0">
                          <a:effectLst/>
                        </a:rPr>
                        <a:t>Beggars Opera (Austin)</a:t>
                      </a:r>
                      <a:endParaRPr lang="en-US" sz="1400" dirty="0">
                        <a:effectLst/>
                        <a:latin typeface="Calibri" panose="020F0502020204030204" pitchFamily="34" charset="0"/>
                        <a:ea typeface="Calibri" panose="020F0502020204030204" pitchFamily="34" charset="0"/>
                      </a:endParaRPr>
                    </a:p>
                  </a:txBody>
                  <a:tcPr marL="55880" marR="55880" marT="9525" marB="0" anchor="ctr"/>
                </a:tc>
                <a:tc>
                  <a:txBody>
                    <a:bodyPr/>
                    <a:lstStyle/>
                    <a:p>
                      <a:pPr marL="0" marR="0" lvl="0" indent="0" algn="l" defTabSz="982877" rtl="0" eaLnBrk="1" fontAlgn="auto" latinLnBrk="0" hangingPunct="1">
                        <a:lnSpc>
                          <a:spcPct val="100000"/>
                        </a:lnSpc>
                        <a:spcBef>
                          <a:spcPts val="0"/>
                        </a:spcBef>
                        <a:spcAft>
                          <a:spcPts val="0"/>
                        </a:spcAft>
                        <a:buClrTx/>
                        <a:buSzTx/>
                        <a:buFontTx/>
                        <a:buNone/>
                        <a:tabLst/>
                        <a:defRPr/>
                      </a:pPr>
                      <a:r>
                        <a:rPr lang="en-US" sz="1400" dirty="0">
                          <a:effectLst/>
                        </a:rPr>
                        <a:t>SS Police Band </a:t>
                      </a:r>
                    </a:p>
                    <a:p>
                      <a:pPr marL="0" marR="0">
                        <a:spcBef>
                          <a:spcPts val="0"/>
                        </a:spcBef>
                        <a:spcAft>
                          <a:spcPts val="0"/>
                        </a:spcAft>
                      </a:pPr>
                      <a:r>
                        <a:rPr lang="en-US" sz="1400" dirty="0">
                          <a:effectLst/>
                        </a:rPr>
                        <a:t>F. E. </a:t>
                      </a:r>
                      <a:r>
                        <a:rPr lang="en-US" sz="1400" dirty="0" err="1">
                          <a:effectLst/>
                        </a:rPr>
                        <a:t>Minns</a:t>
                      </a:r>
                      <a:endParaRPr lang="en-US" sz="1400" dirty="0">
                        <a:effectLst/>
                        <a:latin typeface="Calibri" panose="020F0502020204030204" pitchFamily="34" charset="0"/>
                        <a:ea typeface="Calibri" panose="020F0502020204030204" pitchFamily="34" charset="0"/>
                      </a:endParaRPr>
                    </a:p>
                  </a:txBody>
                  <a:tcPr marL="55880" marR="55880" marT="9525" marB="0" anchor="ctr"/>
                </a:tc>
                <a:extLst>
                  <a:ext uri="{0D108BD9-81ED-4DB2-BD59-A6C34878D82A}">
                    <a16:rowId xmlns:a16="http://schemas.microsoft.com/office/drawing/2014/main" val="3070215432"/>
                  </a:ext>
                </a:extLst>
              </a:tr>
              <a:tr h="833630">
                <a:tc>
                  <a:txBody>
                    <a:bodyPr/>
                    <a:lstStyle/>
                    <a:p>
                      <a:pPr marL="0" marR="0" algn="ctr">
                        <a:spcBef>
                          <a:spcPts val="0"/>
                        </a:spcBef>
                        <a:spcAft>
                          <a:spcPts val="0"/>
                        </a:spcAft>
                      </a:pPr>
                      <a:r>
                        <a:rPr lang="en-US" sz="1400" dirty="0">
                          <a:effectLst/>
                        </a:rPr>
                        <a:t>2</a:t>
                      </a:r>
                      <a:endParaRPr lang="en-US" sz="1400" dirty="0">
                        <a:effectLst/>
                        <a:latin typeface="Calibri" panose="020F0502020204030204" pitchFamily="34" charset="0"/>
                        <a:ea typeface="Calibri" panose="020F0502020204030204" pitchFamily="34" charset="0"/>
                      </a:endParaRPr>
                    </a:p>
                  </a:txBody>
                  <a:tcPr marL="55880" marR="55880" marT="9525" marB="0" anchor="ctr"/>
                </a:tc>
                <a:tc>
                  <a:txBody>
                    <a:bodyPr/>
                    <a:lstStyle/>
                    <a:p>
                      <a:pPr marL="0" marR="0"/>
                      <a:r>
                        <a:rPr lang="en-US" sz="1400" dirty="0">
                          <a:effectLst/>
                        </a:rPr>
                        <a:t>The Singapore Free Press and Mercantile Advertiser (1884-1942), 2 December 1927, Page 8</a:t>
                      </a:r>
                    </a:p>
                    <a:p>
                      <a:pPr marL="0" marR="0">
                        <a:spcBef>
                          <a:spcPts val="0"/>
                        </a:spcBef>
                        <a:spcAft>
                          <a:spcPts val="0"/>
                        </a:spcAft>
                      </a:pPr>
                      <a:r>
                        <a:rPr lang="en-US" sz="1400" dirty="0">
                          <a:effectLst/>
                        </a:rPr>
                        <a:t> </a:t>
                      </a:r>
                      <a:endParaRPr lang="en-US" sz="1400" dirty="0">
                        <a:effectLst/>
                        <a:latin typeface="Calibri" panose="020F0502020204030204" pitchFamily="34" charset="0"/>
                        <a:ea typeface="Calibri" panose="020F0502020204030204" pitchFamily="34" charset="0"/>
                      </a:endParaRPr>
                    </a:p>
                  </a:txBody>
                  <a:tcPr marL="9525" marR="9525" marT="9525" marB="0" anchor="ctr"/>
                </a:tc>
                <a:tc>
                  <a:txBody>
                    <a:bodyPr/>
                    <a:lstStyle/>
                    <a:p>
                      <a:pPr marL="0" marR="0" algn="ctr">
                        <a:spcBef>
                          <a:spcPts val="0"/>
                        </a:spcBef>
                        <a:spcAft>
                          <a:spcPts val="0"/>
                        </a:spcAft>
                      </a:pPr>
                      <a:r>
                        <a:rPr lang="en-US" sz="1400" dirty="0">
                          <a:effectLst/>
                        </a:rPr>
                        <a:t>2 December 1927</a:t>
                      </a:r>
                      <a:endParaRPr lang="en-US" sz="1400" dirty="0">
                        <a:effectLst/>
                        <a:latin typeface="Calibri" panose="020F0502020204030204" pitchFamily="34" charset="0"/>
                        <a:ea typeface="Calibri" panose="020F0502020204030204" pitchFamily="34" charset="0"/>
                      </a:endParaRPr>
                    </a:p>
                  </a:txBody>
                  <a:tcPr marL="55880" marR="55880" marT="9525" marB="0" anchor="ctr"/>
                </a:tc>
                <a:tc>
                  <a:txBody>
                    <a:bodyPr/>
                    <a:lstStyle/>
                    <a:p>
                      <a:pPr marL="0" marR="0">
                        <a:spcBef>
                          <a:spcPts val="0"/>
                        </a:spcBef>
                        <a:spcAft>
                          <a:spcPts val="0"/>
                        </a:spcAft>
                      </a:pPr>
                      <a:r>
                        <a:rPr lang="en-US" sz="1400" dirty="0">
                          <a:effectLst/>
                        </a:rPr>
                        <a:t>Outside Victoria Theatre</a:t>
                      </a:r>
                    </a:p>
                    <a:p>
                      <a:pPr marL="0" marR="0">
                        <a:spcBef>
                          <a:spcPts val="0"/>
                        </a:spcBef>
                        <a:spcAft>
                          <a:spcPts val="0"/>
                        </a:spcAft>
                      </a:pPr>
                      <a:r>
                        <a:rPr lang="en-US" sz="1400" dirty="0">
                          <a:effectLst/>
                        </a:rPr>
                        <a:t>Beggars Opera (Austin)</a:t>
                      </a:r>
                      <a:endParaRPr lang="en-US" sz="1400" dirty="0">
                        <a:effectLst/>
                        <a:latin typeface="Calibri" panose="020F0502020204030204" pitchFamily="34" charset="0"/>
                        <a:ea typeface="Calibri" panose="020F0502020204030204" pitchFamily="34" charset="0"/>
                      </a:endParaRPr>
                    </a:p>
                  </a:txBody>
                  <a:tcPr marL="55880" marR="55880" marT="9525" marB="0" anchor="ctr"/>
                </a:tc>
                <a:tc>
                  <a:txBody>
                    <a:bodyPr/>
                    <a:lstStyle/>
                    <a:p>
                      <a:pPr marL="0" marR="0" lvl="0" indent="0" algn="l" defTabSz="982877" rtl="0" eaLnBrk="1" fontAlgn="auto" latinLnBrk="0" hangingPunct="1">
                        <a:lnSpc>
                          <a:spcPct val="100000"/>
                        </a:lnSpc>
                        <a:spcBef>
                          <a:spcPts val="0"/>
                        </a:spcBef>
                        <a:spcAft>
                          <a:spcPts val="0"/>
                        </a:spcAft>
                        <a:buClrTx/>
                        <a:buSzTx/>
                        <a:buFontTx/>
                        <a:buNone/>
                        <a:tabLst/>
                        <a:defRPr/>
                      </a:pPr>
                      <a:r>
                        <a:rPr lang="en-US" sz="1400" dirty="0">
                          <a:effectLst/>
                        </a:rPr>
                        <a:t>SS Police Band </a:t>
                      </a:r>
                    </a:p>
                    <a:p>
                      <a:pPr marL="0" marR="0">
                        <a:spcBef>
                          <a:spcPts val="0"/>
                        </a:spcBef>
                        <a:spcAft>
                          <a:spcPts val="0"/>
                        </a:spcAft>
                      </a:pPr>
                      <a:r>
                        <a:rPr lang="en-US" sz="1400" dirty="0">
                          <a:effectLst/>
                        </a:rPr>
                        <a:t>No mention</a:t>
                      </a:r>
                      <a:endParaRPr lang="en-US" sz="1400" dirty="0">
                        <a:effectLst/>
                        <a:latin typeface="Calibri" panose="020F0502020204030204" pitchFamily="34" charset="0"/>
                        <a:ea typeface="Calibri" panose="020F0502020204030204" pitchFamily="34" charset="0"/>
                      </a:endParaRPr>
                    </a:p>
                  </a:txBody>
                  <a:tcPr marL="55880" marR="55880" marT="9525" marB="0" anchor="ctr"/>
                </a:tc>
                <a:extLst>
                  <a:ext uri="{0D108BD9-81ED-4DB2-BD59-A6C34878D82A}">
                    <a16:rowId xmlns:a16="http://schemas.microsoft.com/office/drawing/2014/main" val="4123280193"/>
                  </a:ext>
                </a:extLst>
              </a:tr>
              <a:tr h="981438">
                <a:tc>
                  <a:txBody>
                    <a:bodyPr/>
                    <a:lstStyle/>
                    <a:p>
                      <a:pPr marL="0" marR="0" algn="ctr">
                        <a:spcBef>
                          <a:spcPts val="0"/>
                        </a:spcBef>
                        <a:spcAft>
                          <a:spcPts val="0"/>
                        </a:spcAft>
                      </a:pPr>
                      <a:r>
                        <a:rPr lang="en-US" sz="1400" dirty="0">
                          <a:effectLst/>
                        </a:rPr>
                        <a:t>3</a:t>
                      </a:r>
                      <a:endParaRPr lang="en-US" sz="1400" dirty="0">
                        <a:effectLst/>
                        <a:latin typeface="Calibri" panose="020F0502020204030204" pitchFamily="34" charset="0"/>
                        <a:ea typeface="Calibri" panose="020F0502020204030204" pitchFamily="34" charset="0"/>
                      </a:endParaRPr>
                    </a:p>
                  </a:txBody>
                  <a:tcPr marL="55880" marR="55880" marT="9525" marB="0" anchor="ctr"/>
                </a:tc>
                <a:tc>
                  <a:txBody>
                    <a:bodyPr/>
                    <a:lstStyle/>
                    <a:p>
                      <a:pPr marL="0" marR="0">
                        <a:spcBef>
                          <a:spcPts val="0"/>
                        </a:spcBef>
                        <a:spcAft>
                          <a:spcPts val="0"/>
                        </a:spcAft>
                      </a:pPr>
                      <a:r>
                        <a:rPr lang="en-US" sz="1400" dirty="0">
                          <a:effectLst/>
                        </a:rPr>
                        <a:t>The Singapore Free Press and Mercantile Advertiser (1884-1942), 27 February 1931, Page 20</a:t>
                      </a:r>
                      <a:endParaRPr lang="en-US" sz="1400" dirty="0">
                        <a:effectLst/>
                        <a:latin typeface="Calibri" panose="020F0502020204030204" pitchFamily="34" charset="0"/>
                        <a:ea typeface="Calibri" panose="020F0502020204030204" pitchFamily="34" charset="0"/>
                      </a:endParaRPr>
                    </a:p>
                  </a:txBody>
                  <a:tcPr marL="9525" marR="9525" marT="9525" marB="0" anchor="ctr"/>
                </a:tc>
                <a:tc>
                  <a:txBody>
                    <a:bodyPr/>
                    <a:lstStyle/>
                    <a:p>
                      <a:pPr marL="0" marR="0" algn="ctr">
                        <a:spcBef>
                          <a:spcPts val="0"/>
                        </a:spcBef>
                        <a:spcAft>
                          <a:spcPts val="0"/>
                        </a:spcAft>
                      </a:pPr>
                      <a:r>
                        <a:rPr lang="en-US" sz="1400" dirty="0">
                          <a:effectLst/>
                        </a:rPr>
                        <a:t>27 February 1931</a:t>
                      </a:r>
                      <a:endParaRPr lang="en-US" sz="1400" dirty="0">
                        <a:effectLst/>
                        <a:latin typeface="Calibri" panose="020F0502020204030204" pitchFamily="34" charset="0"/>
                        <a:ea typeface="Calibri" panose="020F0502020204030204" pitchFamily="34" charset="0"/>
                      </a:endParaRPr>
                    </a:p>
                  </a:txBody>
                  <a:tcPr marL="55880" marR="55880" marT="9525" marB="0" anchor="ctr"/>
                </a:tc>
                <a:tc>
                  <a:txBody>
                    <a:bodyPr/>
                    <a:lstStyle/>
                    <a:p>
                      <a:pPr marL="0" marR="0">
                        <a:spcBef>
                          <a:spcPts val="0"/>
                        </a:spcBef>
                        <a:spcAft>
                          <a:spcPts val="0"/>
                        </a:spcAft>
                      </a:pPr>
                      <a:r>
                        <a:rPr lang="en-US" sz="1400" dirty="0" err="1">
                          <a:effectLst/>
                        </a:rPr>
                        <a:t>Katong</a:t>
                      </a:r>
                      <a:r>
                        <a:rPr lang="en-US" sz="1400" dirty="0">
                          <a:effectLst/>
                        </a:rPr>
                        <a:t> Park</a:t>
                      </a:r>
                    </a:p>
                    <a:p>
                      <a:pPr marL="0" marR="0">
                        <a:spcBef>
                          <a:spcPts val="0"/>
                        </a:spcBef>
                        <a:spcAft>
                          <a:spcPts val="0"/>
                        </a:spcAft>
                      </a:pPr>
                      <a:r>
                        <a:rPr lang="en-US" sz="1400" dirty="0">
                          <a:effectLst/>
                        </a:rPr>
                        <a:t>Beggars Opera (Austin)</a:t>
                      </a:r>
                      <a:endParaRPr lang="en-US" sz="1400" dirty="0">
                        <a:effectLst/>
                        <a:latin typeface="Calibri" panose="020F0502020204030204" pitchFamily="34" charset="0"/>
                        <a:ea typeface="Calibri" panose="020F0502020204030204" pitchFamily="34" charset="0"/>
                      </a:endParaRPr>
                    </a:p>
                  </a:txBody>
                  <a:tcPr marL="55880" marR="55880" marT="9525" marB="0" anchor="ctr"/>
                </a:tc>
                <a:tc>
                  <a:txBody>
                    <a:bodyPr/>
                    <a:lstStyle/>
                    <a:p>
                      <a:pPr marL="0" marR="0" lvl="0" indent="0" algn="l" defTabSz="982877" rtl="0" eaLnBrk="1" fontAlgn="auto" latinLnBrk="0" hangingPunct="1">
                        <a:lnSpc>
                          <a:spcPct val="100000"/>
                        </a:lnSpc>
                        <a:spcBef>
                          <a:spcPts val="0"/>
                        </a:spcBef>
                        <a:spcAft>
                          <a:spcPts val="0"/>
                        </a:spcAft>
                        <a:buClrTx/>
                        <a:buSzTx/>
                        <a:buFontTx/>
                        <a:buNone/>
                        <a:tabLst/>
                        <a:defRPr/>
                      </a:pPr>
                      <a:r>
                        <a:rPr lang="en-US" sz="1400" dirty="0">
                          <a:effectLst/>
                        </a:rPr>
                        <a:t>SS Police Band </a:t>
                      </a:r>
                    </a:p>
                    <a:p>
                      <a:pPr marL="0" marR="0">
                        <a:spcBef>
                          <a:spcPts val="0"/>
                        </a:spcBef>
                        <a:spcAft>
                          <a:spcPts val="0"/>
                        </a:spcAft>
                      </a:pPr>
                      <a:r>
                        <a:rPr lang="en-US" sz="1400" dirty="0">
                          <a:effectLst/>
                        </a:rPr>
                        <a:t>No mention</a:t>
                      </a:r>
                      <a:endParaRPr lang="en-US" sz="1400" dirty="0">
                        <a:effectLst/>
                        <a:latin typeface="Calibri" panose="020F0502020204030204" pitchFamily="34" charset="0"/>
                        <a:ea typeface="Calibri" panose="020F0502020204030204" pitchFamily="34" charset="0"/>
                      </a:endParaRPr>
                    </a:p>
                  </a:txBody>
                  <a:tcPr marL="55880" marR="55880" marT="9525" marB="0" anchor="ctr"/>
                </a:tc>
                <a:extLst>
                  <a:ext uri="{0D108BD9-81ED-4DB2-BD59-A6C34878D82A}">
                    <a16:rowId xmlns:a16="http://schemas.microsoft.com/office/drawing/2014/main" val="2766009962"/>
                  </a:ext>
                </a:extLst>
              </a:tr>
              <a:tr h="754026">
                <a:tc>
                  <a:txBody>
                    <a:bodyPr/>
                    <a:lstStyle/>
                    <a:p>
                      <a:pPr marL="0" marR="0" algn="ctr">
                        <a:spcBef>
                          <a:spcPts val="0"/>
                        </a:spcBef>
                        <a:spcAft>
                          <a:spcPts val="0"/>
                        </a:spcAft>
                      </a:pPr>
                      <a:r>
                        <a:rPr lang="en-US" sz="1400">
                          <a:effectLst/>
                        </a:rPr>
                        <a:t>4</a:t>
                      </a:r>
                      <a:endParaRPr lang="en-US" sz="1400">
                        <a:effectLst/>
                        <a:latin typeface="Calibri" panose="020F0502020204030204" pitchFamily="34" charset="0"/>
                        <a:ea typeface="Calibri" panose="020F0502020204030204" pitchFamily="34" charset="0"/>
                      </a:endParaRPr>
                    </a:p>
                  </a:txBody>
                  <a:tcPr marL="55880" marR="55880" marT="9525" marB="0" anchor="ctr"/>
                </a:tc>
                <a:tc>
                  <a:txBody>
                    <a:bodyPr/>
                    <a:lstStyle/>
                    <a:p>
                      <a:pPr marL="0" marR="0">
                        <a:spcBef>
                          <a:spcPts val="0"/>
                        </a:spcBef>
                        <a:spcAft>
                          <a:spcPts val="0"/>
                        </a:spcAft>
                      </a:pPr>
                      <a:r>
                        <a:rPr lang="en-US" sz="1400" dirty="0">
                          <a:effectLst/>
                        </a:rPr>
                        <a:t>The Straits Times, 20 October 1931, Page 5 </a:t>
                      </a:r>
                      <a:endParaRPr lang="en-US" sz="1400" dirty="0">
                        <a:effectLst/>
                        <a:latin typeface="Calibri" panose="020F0502020204030204" pitchFamily="34" charset="0"/>
                        <a:ea typeface="Calibri" panose="020F0502020204030204" pitchFamily="34" charset="0"/>
                      </a:endParaRPr>
                    </a:p>
                  </a:txBody>
                  <a:tcPr marL="9525" marR="9525" marT="9525" marB="0" anchor="ctr"/>
                </a:tc>
                <a:tc>
                  <a:txBody>
                    <a:bodyPr/>
                    <a:lstStyle/>
                    <a:p>
                      <a:pPr marL="0" marR="0" algn="ctr">
                        <a:spcBef>
                          <a:spcPts val="0"/>
                        </a:spcBef>
                        <a:spcAft>
                          <a:spcPts val="0"/>
                        </a:spcAft>
                      </a:pPr>
                      <a:r>
                        <a:rPr lang="en-US" sz="1400" dirty="0">
                          <a:effectLst/>
                        </a:rPr>
                        <a:t>21 October 1931</a:t>
                      </a:r>
                      <a:endParaRPr lang="en-US" sz="1400" dirty="0">
                        <a:effectLst/>
                        <a:latin typeface="Calibri" panose="020F0502020204030204" pitchFamily="34" charset="0"/>
                        <a:ea typeface="Calibri" panose="020F0502020204030204" pitchFamily="34" charset="0"/>
                      </a:endParaRPr>
                    </a:p>
                  </a:txBody>
                  <a:tcPr marL="55880" marR="55880" marT="9525" marB="0" anchor="ctr"/>
                </a:tc>
                <a:tc>
                  <a:txBody>
                    <a:bodyPr/>
                    <a:lstStyle/>
                    <a:p>
                      <a:pPr marL="0" marR="0">
                        <a:spcBef>
                          <a:spcPts val="0"/>
                        </a:spcBef>
                        <a:spcAft>
                          <a:spcPts val="0"/>
                        </a:spcAft>
                      </a:pPr>
                      <a:r>
                        <a:rPr lang="en-US" sz="1400" dirty="0">
                          <a:effectLst/>
                        </a:rPr>
                        <a:t>Botanic Gardens </a:t>
                      </a:r>
                    </a:p>
                    <a:p>
                      <a:pPr marL="0" marR="0">
                        <a:spcBef>
                          <a:spcPts val="0"/>
                        </a:spcBef>
                        <a:spcAft>
                          <a:spcPts val="0"/>
                        </a:spcAft>
                      </a:pPr>
                      <a:r>
                        <a:rPr lang="en-US" sz="1400" dirty="0">
                          <a:effectLst/>
                        </a:rPr>
                        <a:t>Beggars Opera (Gay)</a:t>
                      </a:r>
                      <a:endParaRPr lang="en-US" sz="1400" dirty="0">
                        <a:effectLst/>
                        <a:latin typeface="Calibri" panose="020F0502020204030204" pitchFamily="34" charset="0"/>
                        <a:ea typeface="Calibri" panose="020F0502020204030204" pitchFamily="34" charset="0"/>
                      </a:endParaRPr>
                    </a:p>
                  </a:txBody>
                  <a:tcPr marL="55880" marR="55880" marT="9525" marB="0" anchor="ctr"/>
                </a:tc>
                <a:tc>
                  <a:txBody>
                    <a:bodyPr/>
                    <a:lstStyle/>
                    <a:p>
                      <a:pPr marL="0" marR="0" lvl="0" indent="0" algn="l" defTabSz="982877" rtl="0" eaLnBrk="1" fontAlgn="auto" latinLnBrk="0" hangingPunct="1">
                        <a:lnSpc>
                          <a:spcPct val="100000"/>
                        </a:lnSpc>
                        <a:spcBef>
                          <a:spcPts val="0"/>
                        </a:spcBef>
                        <a:spcAft>
                          <a:spcPts val="0"/>
                        </a:spcAft>
                        <a:buClrTx/>
                        <a:buSzTx/>
                        <a:buFontTx/>
                        <a:buNone/>
                        <a:tabLst/>
                        <a:defRPr/>
                      </a:pPr>
                      <a:r>
                        <a:rPr lang="en-US" sz="1400" dirty="0">
                          <a:effectLst/>
                        </a:rPr>
                        <a:t>SS Police Band </a:t>
                      </a:r>
                    </a:p>
                    <a:p>
                      <a:pPr marL="0" marR="0">
                        <a:spcBef>
                          <a:spcPts val="0"/>
                        </a:spcBef>
                        <a:spcAft>
                          <a:spcPts val="0"/>
                        </a:spcAft>
                      </a:pPr>
                      <a:r>
                        <a:rPr lang="en-US" sz="1400" dirty="0">
                          <a:effectLst/>
                        </a:rPr>
                        <a:t>No mention</a:t>
                      </a:r>
                      <a:endParaRPr lang="en-US" sz="1400" dirty="0">
                        <a:effectLst/>
                        <a:latin typeface="Calibri" panose="020F0502020204030204" pitchFamily="34" charset="0"/>
                        <a:ea typeface="Calibri" panose="020F0502020204030204" pitchFamily="34" charset="0"/>
                      </a:endParaRPr>
                    </a:p>
                  </a:txBody>
                  <a:tcPr marL="55880" marR="55880" marT="9525" marB="0" anchor="ctr"/>
                </a:tc>
                <a:extLst>
                  <a:ext uri="{0D108BD9-81ED-4DB2-BD59-A6C34878D82A}">
                    <a16:rowId xmlns:a16="http://schemas.microsoft.com/office/drawing/2014/main" val="1150849628"/>
                  </a:ext>
                </a:extLst>
              </a:tr>
              <a:tr h="833630">
                <a:tc>
                  <a:txBody>
                    <a:bodyPr/>
                    <a:lstStyle/>
                    <a:p>
                      <a:pPr marL="0" marR="0" algn="ctr">
                        <a:spcBef>
                          <a:spcPts val="0"/>
                        </a:spcBef>
                        <a:spcAft>
                          <a:spcPts val="0"/>
                        </a:spcAft>
                      </a:pPr>
                      <a:r>
                        <a:rPr lang="en-US" sz="1400" dirty="0">
                          <a:effectLst/>
                        </a:rPr>
                        <a:t>5</a:t>
                      </a:r>
                      <a:endParaRPr lang="en-US" sz="1400" dirty="0">
                        <a:effectLst/>
                        <a:latin typeface="Calibri" panose="020F0502020204030204" pitchFamily="34" charset="0"/>
                        <a:ea typeface="Calibri" panose="020F0502020204030204" pitchFamily="34" charset="0"/>
                      </a:endParaRPr>
                    </a:p>
                  </a:txBody>
                  <a:tcPr marL="55880" marR="55880" marT="9525" marB="0" anchor="ctr"/>
                </a:tc>
                <a:tc>
                  <a:txBody>
                    <a:bodyPr/>
                    <a:lstStyle/>
                    <a:p>
                      <a:pPr marL="0" marR="0"/>
                      <a:r>
                        <a:rPr lang="en-US" sz="1400" dirty="0">
                          <a:effectLst/>
                        </a:rPr>
                        <a:t>The Singapore Free Press and Mercantile Advertiser (1884-1942), 1 August 1933, Page 8 </a:t>
                      </a:r>
                    </a:p>
                    <a:p>
                      <a:pPr marL="0" marR="0">
                        <a:spcBef>
                          <a:spcPts val="0"/>
                        </a:spcBef>
                        <a:spcAft>
                          <a:spcPts val="0"/>
                        </a:spcAft>
                      </a:pPr>
                      <a:r>
                        <a:rPr lang="en-US" sz="1400" dirty="0">
                          <a:effectLst/>
                        </a:rPr>
                        <a:t> </a:t>
                      </a:r>
                      <a:endParaRPr lang="en-US" sz="1400" dirty="0">
                        <a:effectLst/>
                        <a:latin typeface="Calibri" panose="020F0502020204030204" pitchFamily="34" charset="0"/>
                        <a:ea typeface="Calibri" panose="020F0502020204030204" pitchFamily="34" charset="0"/>
                      </a:endParaRPr>
                    </a:p>
                  </a:txBody>
                  <a:tcPr marL="9525" marR="9525" marT="9525" marB="0" anchor="ctr"/>
                </a:tc>
                <a:tc>
                  <a:txBody>
                    <a:bodyPr/>
                    <a:lstStyle/>
                    <a:p>
                      <a:pPr marL="0" marR="0" algn="ctr">
                        <a:spcBef>
                          <a:spcPts val="0"/>
                        </a:spcBef>
                        <a:spcAft>
                          <a:spcPts val="0"/>
                        </a:spcAft>
                      </a:pPr>
                      <a:r>
                        <a:rPr lang="en-US" sz="1400" dirty="0">
                          <a:effectLst/>
                        </a:rPr>
                        <a:t>2 August 1933</a:t>
                      </a:r>
                      <a:endParaRPr lang="en-US" sz="1400" dirty="0">
                        <a:effectLst/>
                        <a:latin typeface="Calibri" panose="020F0502020204030204" pitchFamily="34" charset="0"/>
                        <a:ea typeface="Calibri" panose="020F0502020204030204" pitchFamily="34" charset="0"/>
                      </a:endParaRPr>
                    </a:p>
                  </a:txBody>
                  <a:tcPr marL="55880" marR="55880" marT="9525" marB="0" anchor="ctr"/>
                </a:tc>
                <a:tc>
                  <a:txBody>
                    <a:bodyPr/>
                    <a:lstStyle/>
                    <a:p>
                      <a:pPr marL="0" marR="0">
                        <a:spcBef>
                          <a:spcPts val="0"/>
                        </a:spcBef>
                        <a:spcAft>
                          <a:spcPts val="0"/>
                        </a:spcAft>
                      </a:pPr>
                      <a:r>
                        <a:rPr lang="en-US" sz="1400" dirty="0" err="1">
                          <a:effectLst/>
                        </a:rPr>
                        <a:t>Telok</a:t>
                      </a:r>
                      <a:r>
                        <a:rPr lang="en-US" sz="1400" dirty="0">
                          <a:effectLst/>
                        </a:rPr>
                        <a:t> Ayer 9pm </a:t>
                      </a:r>
                    </a:p>
                    <a:p>
                      <a:pPr marL="0" marR="0">
                        <a:spcBef>
                          <a:spcPts val="0"/>
                        </a:spcBef>
                        <a:spcAft>
                          <a:spcPts val="0"/>
                        </a:spcAft>
                      </a:pPr>
                      <a:r>
                        <a:rPr lang="en-US" sz="1400" dirty="0">
                          <a:effectLst/>
                        </a:rPr>
                        <a:t>Beggars Opera (Gay)</a:t>
                      </a:r>
                      <a:endParaRPr lang="en-US" sz="1400" dirty="0">
                        <a:effectLst/>
                        <a:latin typeface="Calibri" panose="020F0502020204030204" pitchFamily="34" charset="0"/>
                        <a:ea typeface="Calibri" panose="020F0502020204030204" pitchFamily="34" charset="0"/>
                      </a:endParaRPr>
                    </a:p>
                  </a:txBody>
                  <a:tcPr marL="55880" marR="55880" marT="9525" marB="0" anchor="ctr"/>
                </a:tc>
                <a:tc>
                  <a:txBody>
                    <a:bodyPr/>
                    <a:lstStyle/>
                    <a:p>
                      <a:pPr marL="0" marR="0" lvl="0" indent="0" algn="l" defTabSz="982877" rtl="0" eaLnBrk="1" fontAlgn="auto" latinLnBrk="0" hangingPunct="1">
                        <a:lnSpc>
                          <a:spcPct val="100000"/>
                        </a:lnSpc>
                        <a:spcBef>
                          <a:spcPts val="0"/>
                        </a:spcBef>
                        <a:spcAft>
                          <a:spcPts val="0"/>
                        </a:spcAft>
                        <a:buClrTx/>
                        <a:buSzTx/>
                        <a:buFontTx/>
                        <a:buNone/>
                        <a:tabLst/>
                        <a:defRPr/>
                      </a:pPr>
                      <a:r>
                        <a:rPr lang="en-US" sz="1400" dirty="0">
                          <a:effectLst/>
                        </a:rPr>
                        <a:t>SS Police Band </a:t>
                      </a:r>
                    </a:p>
                    <a:p>
                      <a:pPr marL="0" marR="0">
                        <a:spcBef>
                          <a:spcPts val="0"/>
                        </a:spcBef>
                        <a:spcAft>
                          <a:spcPts val="0"/>
                        </a:spcAft>
                      </a:pPr>
                      <a:r>
                        <a:rPr lang="en-US" sz="1400" dirty="0">
                          <a:effectLst/>
                        </a:rPr>
                        <a:t>No mention</a:t>
                      </a:r>
                      <a:endParaRPr lang="en-US" sz="1400" dirty="0">
                        <a:effectLst/>
                        <a:latin typeface="Calibri" panose="020F0502020204030204" pitchFamily="34" charset="0"/>
                        <a:ea typeface="Calibri" panose="020F0502020204030204" pitchFamily="34" charset="0"/>
                      </a:endParaRPr>
                    </a:p>
                  </a:txBody>
                  <a:tcPr marL="55880" marR="55880" marT="9525" marB="0" anchor="ctr"/>
                </a:tc>
                <a:extLst>
                  <a:ext uri="{0D108BD9-81ED-4DB2-BD59-A6C34878D82A}">
                    <a16:rowId xmlns:a16="http://schemas.microsoft.com/office/drawing/2014/main" val="3322315557"/>
                  </a:ext>
                </a:extLst>
              </a:tr>
              <a:tr h="833630">
                <a:tc>
                  <a:txBody>
                    <a:bodyPr/>
                    <a:lstStyle/>
                    <a:p>
                      <a:pPr marL="0" marR="0" algn="ctr">
                        <a:spcBef>
                          <a:spcPts val="0"/>
                        </a:spcBef>
                        <a:spcAft>
                          <a:spcPts val="0"/>
                        </a:spcAft>
                      </a:pPr>
                      <a:r>
                        <a:rPr lang="en-US" sz="1400" dirty="0">
                          <a:effectLst/>
                        </a:rPr>
                        <a:t>6</a:t>
                      </a:r>
                      <a:endParaRPr lang="en-US" sz="1400" dirty="0">
                        <a:effectLst/>
                        <a:latin typeface="Calibri" panose="020F0502020204030204" pitchFamily="34" charset="0"/>
                        <a:ea typeface="Calibri" panose="020F0502020204030204" pitchFamily="34" charset="0"/>
                      </a:endParaRPr>
                    </a:p>
                  </a:txBody>
                  <a:tcPr marL="55880" marR="55880" marT="9525" marB="0" anchor="ctr"/>
                </a:tc>
                <a:tc>
                  <a:txBody>
                    <a:bodyPr/>
                    <a:lstStyle/>
                    <a:p>
                      <a:pPr marL="0" marR="0">
                        <a:spcBef>
                          <a:spcPts val="0"/>
                        </a:spcBef>
                        <a:spcAft>
                          <a:spcPts val="0"/>
                        </a:spcAft>
                      </a:pPr>
                      <a:r>
                        <a:rPr lang="en-US" sz="1400" dirty="0">
                          <a:effectLst/>
                        </a:rPr>
                        <a:t>The Singapore Free Press and Mercantile Advertiser (1884-1942), 6 February 1935, Page 2 </a:t>
                      </a:r>
                    </a:p>
                    <a:p>
                      <a:pPr marL="0" marR="0">
                        <a:spcBef>
                          <a:spcPts val="0"/>
                        </a:spcBef>
                        <a:spcAft>
                          <a:spcPts val="0"/>
                        </a:spcAft>
                      </a:pPr>
                      <a:r>
                        <a:rPr lang="en-US" sz="1400" dirty="0">
                          <a:effectLst/>
                        </a:rPr>
                        <a:t> </a:t>
                      </a:r>
                      <a:endParaRPr lang="en-US" sz="1400" dirty="0">
                        <a:effectLst/>
                        <a:latin typeface="Calibri" panose="020F0502020204030204" pitchFamily="34" charset="0"/>
                        <a:ea typeface="Calibri" panose="020F0502020204030204" pitchFamily="34" charset="0"/>
                      </a:endParaRPr>
                    </a:p>
                  </a:txBody>
                  <a:tcPr marL="9525" marR="9525" marT="9525" marB="0" anchor="ctr"/>
                </a:tc>
                <a:tc>
                  <a:txBody>
                    <a:bodyPr/>
                    <a:lstStyle/>
                    <a:p>
                      <a:pPr marL="0" marR="0" algn="ctr">
                        <a:spcBef>
                          <a:spcPts val="0"/>
                        </a:spcBef>
                        <a:spcAft>
                          <a:spcPts val="0"/>
                        </a:spcAft>
                      </a:pPr>
                      <a:r>
                        <a:rPr lang="en-US" sz="1400" dirty="0">
                          <a:effectLst/>
                        </a:rPr>
                        <a:t>6 February 1935</a:t>
                      </a:r>
                      <a:endParaRPr lang="en-US" sz="1400" dirty="0">
                        <a:effectLst/>
                        <a:latin typeface="Calibri" panose="020F0502020204030204" pitchFamily="34" charset="0"/>
                        <a:ea typeface="Calibri" panose="020F0502020204030204" pitchFamily="34" charset="0"/>
                      </a:endParaRPr>
                    </a:p>
                  </a:txBody>
                  <a:tcPr marL="55880" marR="55880" marT="9525" marB="0" anchor="ctr"/>
                </a:tc>
                <a:tc>
                  <a:txBody>
                    <a:bodyPr/>
                    <a:lstStyle/>
                    <a:p>
                      <a:pPr marL="0" marR="0">
                        <a:spcBef>
                          <a:spcPts val="0"/>
                        </a:spcBef>
                        <a:spcAft>
                          <a:spcPts val="0"/>
                        </a:spcAft>
                      </a:pPr>
                      <a:r>
                        <a:rPr lang="en-US" sz="1400" dirty="0" err="1">
                          <a:effectLst/>
                        </a:rPr>
                        <a:t>Telok</a:t>
                      </a:r>
                      <a:r>
                        <a:rPr lang="en-US" sz="1400" dirty="0">
                          <a:effectLst/>
                        </a:rPr>
                        <a:t> Ayer, 5:15pm </a:t>
                      </a:r>
                    </a:p>
                    <a:p>
                      <a:pPr marL="0" marR="0">
                        <a:spcBef>
                          <a:spcPts val="0"/>
                        </a:spcBef>
                        <a:spcAft>
                          <a:spcPts val="0"/>
                        </a:spcAft>
                      </a:pPr>
                      <a:r>
                        <a:rPr lang="en-US" sz="1400" dirty="0">
                          <a:effectLst/>
                        </a:rPr>
                        <a:t>(Beggars Opera – Austin)</a:t>
                      </a:r>
                    </a:p>
                    <a:p>
                      <a:pPr marL="0" marR="0">
                        <a:spcBef>
                          <a:spcPts val="0"/>
                        </a:spcBef>
                        <a:spcAft>
                          <a:spcPts val="0"/>
                        </a:spcAft>
                      </a:pPr>
                      <a:r>
                        <a:rPr lang="en-US" sz="1400" dirty="0">
                          <a:effectLst/>
                        </a:rPr>
                        <a:t> </a:t>
                      </a:r>
                      <a:endParaRPr lang="en-US" sz="1400" dirty="0">
                        <a:effectLst/>
                        <a:latin typeface="Calibri" panose="020F0502020204030204" pitchFamily="34" charset="0"/>
                        <a:ea typeface="Calibri" panose="020F0502020204030204" pitchFamily="34" charset="0"/>
                      </a:endParaRPr>
                    </a:p>
                  </a:txBody>
                  <a:tcPr marL="55880" marR="55880" marT="9525" marB="0" anchor="ctr"/>
                </a:tc>
                <a:tc>
                  <a:txBody>
                    <a:bodyPr/>
                    <a:lstStyle/>
                    <a:p>
                      <a:pPr marL="0" marR="0">
                        <a:spcBef>
                          <a:spcPts val="0"/>
                        </a:spcBef>
                        <a:spcAft>
                          <a:spcPts val="0"/>
                        </a:spcAft>
                      </a:pPr>
                      <a:r>
                        <a:rPr lang="en-US" sz="1400" dirty="0">
                          <a:effectLst/>
                        </a:rPr>
                        <a:t>SS Police Band </a:t>
                      </a:r>
                    </a:p>
                    <a:p>
                      <a:pPr marL="0" marR="0">
                        <a:spcBef>
                          <a:spcPts val="0"/>
                        </a:spcBef>
                        <a:spcAft>
                          <a:spcPts val="0"/>
                        </a:spcAft>
                      </a:pPr>
                      <a:r>
                        <a:rPr lang="en-US" sz="1400" dirty="0">
                          <a:effectLst/>
                        </a:rPr>
                        <a:t>F.E </a:t>
                      </a:r>
                      <a:r>
                        <a:rPr lang="en-US" sz="1400" dirty="0" err="1">
                          <a:effectLst/>
                        </a:rPr>
                        <a:t>Minns</a:t>
                      </a:r>
                      <a:endParaRPr lang="en-US" sz="1400" dirty="0">
                        <a:effectLst/>
                        <a:latin typeface="Calibri" panose="020F0502020204030204" pitchFamily="34" charset="0"/>
                        <a:ea typeface="Calibri" panose="020F0502020204030204" pitchFamily="34" charset="0"/>
                      </a:endParaRPr>
                    </a:p>
                  </a:txBody>
                  <a:tcPr marL="55880" marR="55880" marT="9525" marB="0" anchor="ctr"/>
                </a:tc>
                <a:extLst>
                  <a:ext uri="{0D108BD9-81ED-4DB2-BD59-A6C34878D82A}">
                    <a16:rowId xmlns:a16="http://schemas.microsoft.com/office/drawing/2014/main" val="2397131479"/>
                  </a:ext>
                </a:extLst>
              </a:tr>
            </a:tbl>
          </a:graphicData>
        </a:graphic>
      </p:graphicFrame>
    </p:spTree>
    <p:extLst>
      <p:ext uri="{BB962C8B-B14F-4D97-AF65-F5344CB8AC3E}">
        <p14:creationId xmlns:p14="http://schemas.microsoft.com/office/powerpoint/2010/main" val="607867825"/>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2B679EDA-2141-4048-937A-0BA6BA9C94CA}"/>
              </a:ext>
            </a:extLst>
          </p:cNvPr>
          <p:cNvSpPr>
            <a:spLocks noGrp="1" noChangeArrowheads="1"/>
          </p:cNvSpPr>
          <p:nvPr>
            <p:ph type="title" idx="4294967295"/>
          </p:nvPr>
        </p:nvSpPr>
        <p:spPr bwMode="auto">
          <a:xfrm>
            <a:off x="1045028" y="57414"/>
            <a:ext cx="10101943" cy="66275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sz="3600" b="1" dirty="0"/>
              <a:t>			Chu Chin Chow </a:t>
            </a:r>
          </a:p>
        </p:txBody>
      </p:sp>
      <p:sp>
        <p:nvSpPr>
          <p:cNvPr id="4099" name="Rectangle 3">
            <a:extLst>
              <a:ext uri="{FF2B5EF4-FFF2-40B4-BE49-F238E27FC236}">
                <a16:creationId xmlns:a16="http://schemas.microsoft.com/office/drawing/2014/main" id="{B4ED4CD0-C7EC-400F-83B7-35B5DA6B94B5}"/>
              </a:ext>
            </a:extLst>
          </p:cNvPr>
          <p:cNvSpPr>
            <a:spLocks noGrp="1" noChangeArrowheads="1"/>
          </p:cNvSpPr>
          <p:nvPr>
            <p:ph idx="4294967295"/>
          </p:nvPr>
        </p:nvSpPr>
        <p:spPr>
          <a:xfrm>
            <a:off x="579438" y="951722"/>
            <a:ext cx="10972800" cy="5225144"/>
          </a:xfrm>
          <a:prstGeom prst="rect">
            <a:avLst/>
          </a:prstGeom>
        </p:spPr>
        <p:txBody>
          <a:bodyPr/>
          <a:lstStyle/>
          <a:p>
            <a:pPr marL="0" indent="0">
              <a:buNone/>
              <a:defRPr/>
            </a:pPr>
            <a:endParaRPr lang="en-US" altLang="en-US" sz="2800" dirty="0"/>
          </a:p>
          <a:p>
            <a:pPr marL="0" indent="0">
              <a:buNone/>
              <a:defRPr/>
            </a:pPr>
            <a:endParaRPr lang="en-US" altLang="en-US" sz="2400" dirty="0"/>
          </a:p>
          <a:p>
            <a:pPr marL="0" indent="0">
              <a:buNone/>
              <a:defRPr/>
            </a:pPr>
            <a:endParaRPr lang="en-US" altLang="en-US" sz="2400" dirty="0"/>
          </a:p>
        </p:txBody>
      </p:sp>
      <p:sp>
        <p:nvSpPr>
          <p:cNvPr id="6148" name="Slide Number Placeholder 5">
            <a:extLst>
              <a:ext uri="{FF2B5EF4-FFF2-40B4-BE49-F238E27FC236}">
                <a16:creationId xmlns:a16="http://schemas.microsoft.com/office/drawing/2014/main" id="{B844FFE1-2AF7-4576-855F-A4F366EA7156}"/>
              </a:ext>
            </a:extLst>
          </p:cNvPr>
          <p:cNvSpPr>
            <a:spLocks noGrp="1"/>
          </p:cNvSpPr>
          <p:nvPr>
            <p:ph type="sldNum" sz="quarter" idx="4294967295"/>
          </p:nvPr>
        </p:nvSpPr>
        <p:spPr bwMode="auto">
          <a:xfrm>
            <a:off x="10058400" y="6245225"/>
            <a:ext cx="2133600" cy="4762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fld id="{A9ED7DFC-3CBD-45FD-A08E-B4EB1A2E6176}" type="slidenum">
              <a:rPr lang="en-US" altLang="en-US" sz="1400">
                <a:latin typeface="Verdana" panose="020B0604030504040204" pitchFamily="34" charset="0"/>
              </a:rPr>
              <a:pPr eaLnBrk="1" hangingPunct="1"/>
              <a:t>26</a:t>
            </a:fld>
            <a:endParaRPr lang="en-US" altLang="en-US" sz="1400">
              <a:latin typeface="Verdana" panose="020B0604030504040204" pitchFamily="34" charset="0"/>
            </a:endParaRPr>
          </a:p>
        </p:txBody>
      </p:sp>
      <p:sp>
        <p:nvSpPr>
          <p:cNvPr id="4" name="Rectangle 1">
            <a:extLst>
              <a:ext uri="{FF2B5EF4-FFF2-40B4-BE49-F238E27FC236}">
                <a16:creationId xmlns:a16="http://schemas.microsoft.com/office/drawing/2014/main" id="{24090E90-6B78-4EE1-990B-5E83078F3265}"/>
              </a:ext>
            </a:extLst>
          </p:cNvPr>
          <p:cNvSpPr>
            <a:spLocks noChangeArrowheads="1"/>
          </p:cNvSpPr>
          <p:nvPr/>
        </p:nvSpPr>
        <p:spPr bwMode="auto">
          <a:xfrm>
            <a:off x="3771900" y="22526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 name="Table 2">
            <a:extLst>
              <a:ext uri="{FF2B5EF4-FFF2-40B4-BE49-F238E27FC236}">
                <a16:creationId xmlns:a16="http://schemas.microsoft.com/office/drawing/2014/main" id="{A165E4ED-374A-2B81-411D-F46A60694E79}"/>
              </a:ext>
            </a:extLst>
          </p:cNvPr>
          <p:cNvGraphicFramePr>
            <a:graphicFrameLocks noGrp="1"/>
          </p:cNvGraphicFramePr>
          <p:nvPr>
            <p:extLst>
              <p:ext uri="{D42A27DB-BD31-4B8C-83A1-F6EECF244321}">
                <p14:modId xmlns:p14="http://schemas.microsoft.com/office/powerpoint/2010/main" val="779011637"/>
              </p:ext>
            </p:extLst>
          </p:nvPr>
        </p:nvGraphicFramePr>
        <p:xfrm>
          <a:off x="195944" y="555171"/>
          <a:ext cx="11821885" cy="5621692"/>
        </p:xfrm>
        <a:graphic>
          <a:graphicData uri="http://schemas.openxmlformats.org/drawingml/2006/table">
            <a:tbl>
              <a:tblPr firstRow="1" firstCol="1" bandRow="1">
                <a:tableStyleId>{5C22544A-7EE6-4342-B048-85BDC9FD1C3A}</a:tableStyleId>
              </a:tblPr>
              <a:tblGrid>
                <a:gridCol w="726553">
                  <a:extLst>
                    <a:ext uri="{9D8B030D-6E8A-4147-A177-3AD203B41FA5}">
                      <a16:colId xmlns:a16="http://schemas.microsoft.com/office/drawing/2014/main" val="1257600019"/>
                    </a:ext>
                  </a:extLst>
                </a:gridCol>
                <a:gridCol w="5036615">
                  <a:extLst>
                    <a:ext uri="{9D8B030D-6E8A-4147-A177-3AD203B41FA5}">
                      <a16:colId xmlns:a16="http://schemas.microsoft.com/office/drawing/2014/main" val="3515458059"/>
                    </a:ext>
                  </a:extLst>
                </a:gridCol>
                <a:gridCol w="2389283">
                  <a:extLst>
                    <a:ext uri="{9D8B030D-6E8A-4147-A177-3AD203B41FA5}">
                      <a16:colId xmlns:a16="http://schemas.microsoft.com/office/drawing/2014/main" val="982317378"/>
                    </a:ext>
                  </a:extLst>
                </a:gridCol>
                <a:gridCol w="1875082">
                  <a:extLst>
                    <a:ext uri="{9D8B030D-6E8A-4147-A177-3AD203B41FA5}">
                      <a16:colId xmlns:a16="http://schemas.microsoft.com/office/drawing/2014/main" val="354255740"/>
                    </a:ext>
                  </a:extLst>
                </a:gridCol>
                <a:gridCol w="1794352">
                  <a:extLst>
                    <a:ext uri="{9D8B030D-6E8A-4147-A177-3AD203B41FA5}">
                      <a16:colId xmlns:a16="http://schemas.microsoft.com/office/drawing/2014/main" val="2033888341"/>
                    </a:ext>
                  </a:extLst>
                </a:gridCol>
              </a:tblGrid>
              <a:tr h="334744">
                <a:tc>
                  <a:txBody>
                    <a:bodyPr/>
                    <a:lstStyle/>
                    <a:p>
                      <a:pPr marL="0" marR="0" algn="ctr">
                        <a:lnSpc>
                          <a:spcPct val="107000"/>
                        </a:lnSpc>
                        <a:spcBef>
                          <a:spcPts val="0"/>
                        </a:spcBef>
                        <a:spcAft>
                          <a:spcPts val="0"/>
                        </a:spcAft>
                      </a:pPr>
                      <a:r>
                        <a:rPr lang="en-US" sz="1600" dirty="0">
                          <a:effectLst/>
                        </a:rPr>
                        <a:t>S/No</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5669" marR="55669" marT="0" marB="0" anchor="ctr"/>
                </a:tc>
                <a:tc>
                  <a:txBody>
                    <a:bodyPr/>
                    <a:lstStyle/>
                    <a:p>
                      <a:pPr marL="0" marR="0" algn="ctr">
                        <a:lnSpc>
                          <a:spcPct val="107000"/>
                        </a:lnSpc>
                        <a:spcBef>
                          <a:spcPts val="0"/>
                        </a:spcBef>
                        <a:spcAft>
                          <a:spcPts val="0"/>
                        </a:spcAft>
                      </a:pPr>
                      <a:r>
                        <a:rPr lang="en-US" sz="1600" dirty="0">
                          <a:effectLst/>
                        </a:rPr>
                        <a:t>Source</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nSpc>
                          <a:spcPct val="107000"/>
                        </a:lnSpc>
                        <a:spcBef>
                          <a:spcPts val="0"/>
                        </a:spcBef>
                        <a:spcAft>
                          <a:spcPts val="0"/>
                        </a:spcAft>
                      </a:pPr>
                      <a:r>
                        <a:rPr lang="en-US" sz="1600">
                          <a:effectLst/>
                        </a:rPr>
                        <a:t>Performance Date</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5669" marR="55669" marT="0" marB="0" anchor="ctr"/>
                </a:tc>
                <a:tc>
                  <a:txBody>
                    <a:bodyPr/>
                    <a:lstStyle/>
                    <a:p>
                      <a:pPr marL="0" marR="0">
                        <a:lnSpc>
                          <a:spcPct val="107000"/>
                        </a:lnSpc>
                        <a:spcBef>
                          <a:spcPts val="0"/>
                        </a:spcBef>
                        <a:spcAft>
                          <a:spcPts val="0"/>
                        </a:spcAft>
                      </a:pPr>
                      <a:r>
                        <a:rPr lang="en-US" sz="1600">
                          <a:effectLst/>
                        </a:rPr>
                        <a:t>Location</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5669" marR="55669" marT="0" marB="0" anchor="ctr"/>
                </a:tc>
                <a:tc>
                  <a:txBody>
                    <a:bodyPr/>
                    <a:lstStyle/>
                    <a:p>
                      <a:pPr marL="0" marR="0">
                        <a:lnSpc>
                          <a:spcPct val="107000"/>
                        </a:lnSpc>
                        <a:spcBef>
                          <a:spcPts val="0"/>
                        </a:spcBef>
                        <a:spcAft>
                          <a:spcPts val="0"/>
                        </a:spcAft>
                      </a:pPr>
                      <a:r>
                        <a:rPr lang="en-US" sz="1600">
                          <a:effectLst/>
                        </a:rPr>
                        <a:t>Conductor</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5669" marR="55669" marT="0" marB="0" anchor="ctr"/>
                </a:tc>
                <a:extLst>
                  <a:ext uri="{0D108BD9-81ED-4DB2-BD59-A6C34878D82A}">
                    <a16:rowId xmlns:a16="http://schemas.microsoft.com/office/drawing/2014/main" val="1551888965"/>
                  </a:ext>
                </a:extLst>
              </a:tr>
              <a:tr h="653084">
                <a:tc>
                  <a:txBody>
                    <a:bodyPr/>
                    <a:lstStyle/>
                    <a:p>
                      <a:pPr marL="0" marR="0" algn="ctr">
                        <a:lnSpc>
                          <a:spcPct val="107000"/>
                        </a:lnSpc>
                        <a:spcBef>
                          <a:spcPts val="0"/>
                        </a:spcBef>
                        <a:spcAft>
                          <a:spcPts val="0"/>
                        </a:spcAft>
                      </a:pPr>
                      <a:r>
                        <a:rPr lang="en-US" sz="1600">
                          <a:effectLst/>
                        </a:rPr>
                        <a:t>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5669" marR="55669" marT="0" marB="0" anchor="ctr"/>
                </a:tc>
                <a:tc>
                  <a:txBody>
                    <a:bodyPr/>
                    <a:lstStyle/>
                    <a:p>
                      <a:pPr marL="0" marR="0">
                        <a:lnSpc>
                          <a:spcPct val="107000"/>
                        </a:lnSpc>
                        <a:spcBef>
                          <a:spcPts val="0"/>
                        </a:spcBef>
                        <a:spcAft>
                          <a:spcPts val="0"/>
                        </a:spcAft>
                      </a:pPr>
                      <a:r>
                        <a:rPr lang="en-US" sz="1600" dirty="0">
                          <a:effectLst/>
                        </a:rPr>
                        <a:t>The Straits Times, 14 April 1927, Page 10</a:t>
                      </a:r>
                      <a:endParaRPr lang="en-US" sz="16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0" marR="0">
                        <a:lnSpc>
                          <a:spcPct val="107000"/>
                        </a:lnSpc>
                        <a:spcBef>
                          <a:spcPts val="0"/>
                        </a:spcBef>
                        <a:spcAft>
                          <a:spcPts val="0"/>
                        </a:spcAft>
                      </a:pPr>
                      <a:r>
                        <a:rPr lang="en-US" sz="1600" dirty="0">
                          <a:effectLst/>
                        </a:rPr>
                        <a:t>1927 April 15</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5669" marR="55669" marT="0" marB="0" anchor="ctr"/>
                </a:tc>
                <a:tc>
                  <a:txBody>
                    <a:bodyPr/>
                    <a:lstStyle/>
                    <a:p>
                      <a:pPr marL="0" marR="0">
                        <a:lnSpc>
                          <a:spcPct val="107000"/>
                        </a:lnSpc>
                        <a:spcBef>
                          <a:spcPts val="0"/>
                        </a:spcBef>
                        <a:spcAft>
                          <a:spcPts val="0"/>
                        </a:spcAft>
                      </a:pPr>
                      <a:r>
                        <a:rPr lang="en-US" sz="1600" dirty="0">
                          <a:effectLst/>
                        </a:rPr>
                        <a:t>Lawn of Seaview Hotel</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5669" marR="55669" marT="0" marB="0" anchor="ctr"/>
                </a:tc>
                <a:tc>
                  <a:txBody>
                    <a:bodyPr/>
                    <a:lstStyle/>
                    <a:p>
                      <a:pPr marL="0" marR="0">
                        <a:lnSpc>
                          <a:spcPct val="107000"/>
                        </a:lnSpc>
                        <a:spcBef>
                          <a:spcPts val="0"/>
                        </a:spcBef>
                        <a:spcAft>
                          <a:spcPts val="0"/>
                        </a:spcAft>
                      </a:pPr>
                      <a:r>
                        <a:rPr lang="en-US" sz="1600">
                          <a:effectLst/>
                        </a:rPr>
                        <a:t>F. E. Minns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5669" marR="55669" marT="0" marB="0" anchor="ctr"/>
                </a:tc>
                <a:extLst>
                  <a:ext uri="{0D108BD9-81ED-4DB2-BD59-A6C34878D82A}">
                    <a16:rowId xmlns:a16="http://schemas.microsoft.com/office/drawing/2014/main" val="2374555409"/>
                  </a:ext>
                </a:extLst>
              </a:tr>
              <a:tr h="543380">
                <a:tc>
                  <a:txBody>
                    <a:bodyPr/>
                    <a:lstStyle/>
                    <a:p>
                      <a:pPr marL="0" marR="0" algn="ctr">
                        <a:lnSpc>
                          <a:spcPct val="107000"/>
                        </a:lnSpc>
                        <a:spcBef>
                          <a:spcPts val="0"/>
                        </a:spcBef>
                        <a:spcAft>
                          <a:spcPts val="0"/>
                        </a:spcAft>
                      </a:pPr>
                      <a:r>
                        <a:rPr lang="en-US" sz="1600">
                          <a:effectLst/>
                        </a:rPr>
                        <a:t>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5669" marR="55669" marT="0" marB="0" anchor="ctr"/>
                </a:tc>
                <a:tc>
                  <a:txBody>
                    <a:bodyPr/>
                    <a:lstStyle/>
                    <a:p>
                      <a:pPr marL="0" marR="0">
                        <a:lnSpc>
                          <a:spcPct val="107000"/>
                        </a:lnSpc>
                        <a:spcBef>
                          <a:spcPts val="0"/>
                        </a:spcBef>
                        <a:spcAft>
                          <a:spcPts val="0"/>
                        </a:spcAft>
                      </a:pPr>
                      <a:r>
                        <a:rPr lang="en-US" sz="1600" dirty="0">
                          <a:effectLst/>
                        </a:rPr>
                        <a:t>The Straits Times, 5 May 1927, Page 10</a:t>
                      </a:r>
                      <a:endParaRPr lang="en-US" sz="16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0" marR="0">
                        <a:lnSpc>
                          <a:spcPct val="107000"/>
                        </a:lnSpc>
                        <a:spcBef>
                          <a:spcPts val="0"/>
                        </a:spcBef>
                        <a:spcAft>
                          <a:spcPts val="0"/>
                        </a:spcAft>
                      </a:pPr>
                      <a:r>
                        <a:rPr lang="en-US" sz="1600" dirty="0">
                          <a:effectLst/>
                        </a:rPr>
                        <a:t>1927 May 5</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5669" marR="55669" marT="0" marB="0" anchor="ctr"/>
                </a:tc>
                <a:tc>
                  <a:txBody>
                    <a:bodyPr/>
                    <a:lstStyle/>
                    <a:p>
                      <a:pPr marL="0" marR="0">
                        <a:lnSpc>
                          <a:spcPct val="107000"/>
                        </a:lnSpc>
                        <a:spcBef>
                          <a:spcPts val="0"/>
                        </a:spcBef>
                        <a:spcAft>
                          <a:spcPts val="0"/>
                        </a:spcAft>
                      </a:pPr>
                      <a:r>
                        <a:rPr lang="en-US" sz="1600">
                          <a:effectLst/>
                        </a:rPr>
                        <a:t>Bandstand</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5669" marR="55669" marT="0" marB="0" anchor="ctr"/>
                </a:tc>
                <a:tc>
                  <a:txBody>
                    <a:bodyPr/>
                    <a:lstStyle/>
                    <a:p>
                      <a:pPr marL="0" marR="0">
                        <a:lnSpc>
                          <a:spcPct val="107000"/>
                        </a:lnSpc>
                        <a:spcBef>
                          <a:spcPts val="0"/>
                        </a:spcBef>
                        <a:spcAft>
                          <a:spcPts val="0"/>
                        </a:spcAft>
                      </a:pPr>
                      <a:r>
                        <a:rPr lang="en-US" sz="1600">
                          <a:effectLst/>
                        </a:rPr>
                        <a:t>F. E. Minns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5669" marR="55669" marT="0" marB="0" anchor="ctr"/>
                </a:tc>
                <a:extLst>
                  <a:ext uri="{0D108BD9-81ED-4DB2-BD59-A6C34878D82A}">
                    <a16:rowId xmlns:a16="http://schemas.microsoft.com/office/drawing/2014/main" val="851374596"/>
                  </a:ext>
                </a:extLst>
              </a:tr>
              <a:tr h="822084">
                <a:tc>
                  <a:txBody>
                    <a:bodyPr/>
                    <a:lstStyle/>
                    <a:p>
                      <a:pPr marL="0" marR="0" algn="ctr">
                        <a:lnSpc>
                          <a:spcPct val="107000"/>
                        </a:lnSpc>
                        <a:spcBef>
                          <a:spcPts val="0"/>
                        </a:spcBef>
                        <a:spcAft>
                          <a:spcPts val="0"/>
                        </a:spcAft>
                      </a:pPr>
                      <a:r>
                        <a:rPr lang="en-US" sz="1600">
                          <a:effectLst/>
                        </a:rPr>
                        <a:t>3</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5669" marR="55669" marT="0" marB="0" anchor="ctr"/>
                </a:tc>
                <a:tc>
                  <a:txBody>
                    <a:bodyPr/>
                    <a:lstStyle/>
                    <a:p>
                      <a:pPr marL="0" marR="0">
                        <a:lnSpc>
                          <a:spcPct val="107000"/>
                        </a:lnSpc>
                        <a:spcBef>
                          <a:spcPts val="0"/>
                        </a:spcBef>
                        <a:spcAft>
                          <a:spcPts val="0"/>
                        </a:spcAft>
                      </a:pPr>
                      <a:r>
                        <a:rPr lang="en-US" sz="1600" dirty="0">
                          <a:effectLst/>
                        </a:rPr>
                        <a:t>The Singapore Free Press and Mercantile Advertiser, 8 July 1927, Page 8</a:t>
                      </a:r>
                      <a:endParaRPr lang="en-US" sz="16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0" marR="0">
                        <a:lnSpc>
                          <a:spcPct val="107000"/>
                        </a:lnSpc>
                        <a:spcBef>
                          <a:spcPts val="0"/>
                        </a:spcBef>
                        <a:spcAft>
                          <a:spcPts val="0"/>
                        </a:spcAft>
                      </a:pPr>
                      <a:r>
                        <a:rPr lang="en-US" sz="1600" dirty="0">
                          <a:effectLst/>
                        </a:rPr>
                        <a:t>1927 July 8</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5669" marR="55669" marT="0" marB="0" anchor="ctr"/>
                </a:tc>
                <a:tc>
                  <a:txBody>
                    <a:bodyPr/>
                    <a:lstStyle/>
                    <a:p>
                      <a:pPr marL="0" marR="0">
                        <a:lnSpc>
                          <a:spcPct val="107000"/>
                        </a:lnSpc>
                        <a:spcBef>
                          <a:spcPts val="0"/>
                        </a:spcBef>
                        <a:spcAft>
                          <a:spcPts val="0"/>
                        </a:spcAft>
                      </a:pPr>
                      <a:r>
                        <a:rPr lang="en-US" sz="1600">
                          <a:effectLst/>
                        </a:rPr>
                        <a:t>Waterloo Street</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5669" marR="55669" marT="0" marB="0" anchor="ctr"/>
                </a:tc>
                <a:tc>
                  <a:txBody>
                    <a:bodyPr/>
                    <a:lstStyle/>
                    <a:p>
                      <a:pPr marL="0" marR="0">
                        <a:lnSpc>
                          <a:spcPct val="107000"/>
                        </a:lnSpc>
                        <a:spcBef>
                          <a:spcPts val="0"/>
                        </a:spcBef>
                        <a:spcAft>
                          <a:spcPts val="0"/>
                        </a:spcAft>
                      </a:pPr>
                      <a:r>
                        <a:rPr lang="en-US" sz="1600">
                          <a:effectLst/>
                        </a:rPr>
                        <a:t>no mention</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5669" marR="55669" marT="0" marB="0" anchor="ctr"/>
                </a:tc>
                <a:extLst>
                  <a:ext uri="{0D108BD9-81ED-4DB2-BD59-A6C34878D82A}">
                    <a16:rowId xmlns:a16="http://schemas.microsoft.com/office/drawing/2014/main" val="4060324282"/>
                  </a:ext>
                </a:extLst>
              </a:tr>
              <a:tr h="822084">
                <a:tc>
                  <a:txBody>
                    <a:bodyPr/>
                    <a:lstStyle/>
                    <a:p>
                      <a:pPr marL="0" marR="0" algn="ctr">
                        <a:lnSpc>
                          <a:spcPct val="107000"/>
                        </a:lnSpc>
                        <a:spcBef>
                          <a:spcPts val="0"/>
                        </a:spcBef>
                        <a:spcAft>
                          <a:spcPts val="0"/>
                        </a:spcAft>
                      </a:pPr>
                      <a:r>
                        <a:rPr lang="en-US" sz="1600">
                          <a:effectLst/>
                        </a:rPr>
                        <a:t>4</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5669" marR="55669" marT="0" marB="0" anchor="ctr"/>
                </a:tc>
                <a:tc>
                  <a:txBody>
                    <a:bodyPr/>
                    <a:lstStyle/>
                    <a:p>
                      <a:pPr marL="0" marR="0">
                        <a:lnSpc>
                          <a:spcPct val="107000"/>
                        </a:lnSpc>
                        <a:spcBef>
                          <a:spcPts val="0"/>
                        </a:spcBef>
                        <a:spcAft>
                          <a:spcPts val="0"/>
                        </a:spcAft>
                      </a:pPr>
                      <a:r>
                        <a:rPr lang="en-US" sz="1600" dirty="0">
                          <a:effectLst/>
                        </a:rPr>
                        <a:t>The Straits Times, 29 September 1927, Page 8</a:t>
                      </a:r>
                      <a:endParaRPr lang="en-US" sz="16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0" marR="0">
                        <a:lnSpc>
                          <a:spcPct val="107000"/>
                        </a:lnSpc>
                        <a:spcBef>
                          <a:spcPts val="0"/>
                        </a:spcBef>
                        <a:spcAft>
                          <a:spcPts val="0"/>
                        </a:spcAft>
                      </a:pPr>
                      <a:r>
                        <a:rPr lang="en-US" sz="1600" dirty="0">
                          <a:effectLst/>
                        </a:rPr>
                        <a:t>1927 September 30</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5669" marR="55669" marT="0" marB="0" anchor="ctr"/>
                </a:tc>
                <a:tc>
                  <a:txBody>
                    <a:bodyPr/>
                    <a:lstStyle/>
                    <a:p>
                      <a:pPr marL="0" marR="0">
                        <a:lnSpc>
                          <a:spcPct val="107000"/>
                        </a:lnSpc>
                        <a:spcBef>
                          <a:spcPts val="0"/>
                        </a:spcBef>
                        <a:spcAft>
                          <a:spcPts val="0"/>
                        </a:spcAft>
                      </a:pPr>
                      <a:r>
                        <a:rPr lang="en-US" sz="1600">
                          <a:effectLst/>
                        </a:rPr>
                        <a:t>Outside Victoria Theatre</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5669" marR="55669" marT="0" marB="0" anchor="ctr"/>
                </a:tc>
                <a:tc>
                  <a:txBody>
                    <a:bodyPr/>
                    <a:lstStyle/>
                    <a:p>
                      <a:pPr marL="0" marR="0">
                        <a:lnSpc>
                          <a:spcPct val="107000"/>
                        </a:lnSpc>
                        <a:spcBef>
                          <a:spcPts val="0"/>
                        </a:spcBef>
                        <a:spcAft>
                          <a:spcPts val="0"/>
                        </a:spcAft>
                      </a:pPr>
                      <a:r>
                        <a:rPr lang="en-US" sz="1600">
                          <a:effectLst/>
                        </a:rPr>
                        <a:t>F. E. Minns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5669" marR="55669" marT="0" marB="0" anchor="ctr"/>
                </a:tc>
                <a:extLst>
                  <a:ext uri="{0D108BD9-81ED-4DB2-BD59-A6C34878D82A}">
                    <a16:rowId xmlns:a16="http://schemas.microsoft.com/office/drawing/2014/main" val="3731901224"/>
                  </a:ext>
                </a:extLst>
              </a:tr>
              <a:tr h="653084">
                <a:tc>
                  <a:txBody>
                    <a:bodyPr/>
                    <a:lstStyle/>
                    <a:p>
                      <a:pPr marL="0" marR="0" algn="ctr">
                        <a:lnSpc>
                          <a:spcPct val="107000"/>
                        </a:lnSpc>
                        <a:spcBef>
                          <a:spcPts val="0"/>
                        </a:spcBef>
                        <a:spcAft>
                          <a:spcPts val="0"/>
                        </a:spcAft>
                      </a:pPr>
                      <a:r>
                        <a:rPr lang="en-US" sz="1600">
                          <a:effectLst/>
                        </a:rPr>
                        <a:t>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5669" marR="55669" marT="0" marB="0" anchor="ctr"/>
                </a:tc>
                <a:tc>
                  <a:txBody>
                    <a:bodyPr/>
                    <a:lstStyle/>
                    <a:p>
                      <a:pPr marL="0" marR="0">
                        <a:lnSpc>
                          <a:spcPct val="107000"/>
                        </a:lnSpc>
                        <a:spcBef>
                          <a:spcPts val="0"/>
                        </a:spcBef>
                        <a:spcAft>
                          <a:spcPts val="0"/>
                        </a:spcAft>
                      </a:pPr>
                      <a:r>
                        <a:rPr lang="en-US" sz="1600">
                          <a:effectLst/>
                        </a:rPr>
                        <a:t>The Straits Times, 8 May 1928, Page 10</a:t>
                      </a:r>
                      <a:endParaRPr lang="en-US" sz="1600" b="1">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0" marR="0">
                        <a:lnSpc>
                          <a:spcPct val="107000"/>
                        </a:lnSpc>
                        <a:spcBef>
                          <a:spcPts val="0"/>
                        </a:spcBef>
                        <a:spcAft>
                          <a:spcPts val="0"/>
                        </a:spcAft>
                      </a:pPr>
                      <a:r>
                        <a:rPr lang="en-US" sz="1600" dirty="0">
                          <a:effectLst/>
                        </a:rPr>
                        <a:t>1928 May 9</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5669" marR="55669" marT="0" marB="0" anchor="ctr"/>
                </a:tc>
                <a:tc>
                  <a:txBody>
                    <a:bodyPr/>
                    <a:lstStyle/>
                    <a:p>
                      <a:pPr marL="0" marR="0">
                        <a:lnSpc>
                          <a:spcPct val="107000"/>
                        </a:lnSpc>
                        <a:spcBef>
                          <a:spcPts val="0"/>
                        </a:spcBef>
                        <a:spcAft>
                          <a:spcPts val="0"/>
                        </a:spcAft>
                      </a:pPr>
                      <a:r>
                        <a:rPr lang="en-US" sz="1600" dirty="0">
                          <a:effectLst/>
                        </a:rPr>
                        <a:t>Outside Victoria Theatre</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5669" marR="55669" marT="0" marB="0" anchor="ctr"/>
                </a:tc>
                <a:tc>
                  <a:txBody>
                    <a:bodyPr/>
                    <a:lstStyle/>
                    <a:p>
                      <a:pPr marL="0" marR="0">
                        <a:lnSpc>
                          <a:spcPct val="107000"/>
                        </a:lnSpc>
                        <a:spcBef>
                          <a:spcPts val="0"/>
                        </a:spcBef>
                        <a:spcAft>
                          <a:spcPts val="0"/>
                        </a:spcAft>
                      </a:pPr>
                      <a:r>
                        <a:rPr lang="en-US" sz="1600">
                          <a:effectLst/>
                        </a:rPr>
                        <a:t>no mention</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5669" marR="55669" marT="0" marB="0" anchor="ctr"/>
                </a:tc>
                <a:extLst>
                  <a:ext uri="{0D108BD9-81ED-4DB2-BD59-A6C34878D82A}">
                    <a16:rowId xmlns:a16="http://schemas.microsoft.com/office/drawing/2014/main" val="3768244258"/>
                  </a:ext>
                </a:extLst>
              </a:tr>
              <a:tr h="822084">
                <a:tc>
                  <a:txBody>
                    <a:bodyPr/>
                    <a:lstStyle/>
                    <a:p>
                      <a:pPr marL="0" marR="0" algn="ctr">
                        <a:lnSpc>
                          <a:spcPct val="107000"/>
                        </a:lnSpc>
                        <a:spcBef>
                          <a:spcPts val="0"/>
                        </a:spcBef>
                        <a:spcAft>
                          <a:spcPts val="0"/>
                        </a:spcAft>
                      </a:pPr>
                      <a:r>
                        <a:rPr lang="en-US" sz="1600">
                          <a:effectLst/>
                        </a:rPr>
                        <a:t>6</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5669" marR="55669" marT="0" marB="0" anchor="ctr"/>
                </a:tc>
                <a:tc>
                  <a:txBody>
                    <a:bodyPr/>
                    <a:lstStyle/>
                    <a:p>
                      <a:pPr marL="0" marR="0">
                        <a:lnSpc>
                          <a:spcPct val="107000"/>
                        </a:lnSpc>
                        <a:spcBef>
                          <a:spcPts val="0"/>
                        </a:spcBef>
                        <a:spcAft>
                          <a:spcPts val="0"/>
                        </a:spcAft>
                      </a:pPr>
                      <a:r>
                        <a:rPr lang="en-US" sz="1600">
                          <a:effectLst/>
                        </a:rPr>
                        <a:t>The Singapore Free Press and Mercantile Advertiser, 21 January 1931, Page 2</a:t>
                      </a:r>
                      <a:endParaRPr lang="en-US" sz="1600" b="1">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0" marR="0">
                        <a:lnSpc>
                          <a:spcPct val="107000"/>
                        </a:lnSpc>
                        <a:spcBef>
                          <a:spcPts val="0"/>
                        </a:spcBef>
                        <a:spcAft>
                          <a:spcPts val="0"/>
                        </a:spcAft>
                      </a:pPr>
                      <a:r>
                        <a:rPr lang="en-US" sz="1600" dirty="0">
                          <a:effectLst/>
                        </a:rPr>
                        <a:t>1931 January 21</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5669" marR="55669" marT="0" marB="0" anchor="ctr"/>
                </a:tc>
                <a:tc>
                  <a:txBody>
                    <a:bodyPr/>
                    <a:lstStyle/>
                    <a:p>
                      <a:pPr marL="0" marR="0">
                        <a:lnSpc>
                          <a:spcPct val="107000"/>
                        </a:lnSpc>
                        <a:spcBef>
                          <a:spcPts val="0"/>
                        </a:spcBef>
                        <a:spcAft>
                          <a:spcPts val="0"/>
                        </a:spcAft>
                      </a:pPr>
                      <a:r>
                        <a:rPr lang="en-US" sz="1600" dirty="0">
                          <a:effectLst/>
                        </a:rPr>
                        <a:t>Waterloo Street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5669" marR="55669" marT="0" marB="0" anchor="ctr"/>
                </a:tc>
                <a:tc>
                  <a:txBody>
                    <a:bodyPr/>
                    <a:lstStyle/>
                    <a:p>
                      <a:pPr marL="0" marR="0">
                        <a:lnSpc>
                          <a:spcPct val="107000"/>
                        </a:lnSpc>
                        <a:spcBef>
                          <a:spcPts val="0"/>
                        </a:spcBef>
                        <a:spcAft>
                          <a:spcPts val="0"/>
                        </a:spcAft>
                      </a:pPr>
                      <a:r>
                        <a:rPr lang="en-US" sz="1600" dirty="0">
                          <a:effectLst/>
                        </a:rPr>
                        <a:t>F. E. Minns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5669" marR="55669" marT="0" marB="0" anchor="ctr"/>
                </a:tc>
                <a:extLst>
                  <a:ext uri="{0D108BD9-81ED-4DB2-BD59-A6C34878D82A}">
                    <a16:rowId xmlns:a16="http://schemas.microsoft.com/office/drawing/2014/main" val="1189973880"/>
                  </a:ext>
                </a:extLst>
              </a:tr>
              <a:tr h="653084">
                <a:tc>
                  <a:txBody>
                    <a:bodyPr/>
                    <a:lstStyle/>
                    <a:p>
                      <a:pPr marL="0" marR="0" algn="ctr">
                        <a:lnSpc>
                          <a:spcPct val="107000"/>
                        </a:lnSpc>
                        <a:spcBef>
                          <a:spcPts val="0"/>
                        </a:spcBef>
                        <a:spcAft>
                          <a:spcPts val="0"/>
                        </a:spcAft>
                      </a:pPr>
                      <a:r>
                        <a:rPr lang="en-US" sz="1600">
                          <a:effectLst/>
                        </a:rPr>
                        <a:t>7</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5669" marR="55669" marT="0" marB="0" anchor="ctr"/>
                </a:tc>
                <a:tc>
                  <a:txBody>
                    <a:bodyPr/>
                    <a:lstStyle/>
                    <a:p>
                      <a:pPr marL="0" marR="0">
                        <a:lnSpc>
                          <a:spcPct val="107000"/>
                        </a:lnSpc>
                        <a:spcBef>
                          <a:spcPts val="0"/>
                        </a:spcBef>
                        <a:spcAft>
                          <a:spcPts val="0"/>
                        </a:spcAft>
                      </a:pPr>
                      <a:r>
                        <a:rPr lang="en-US" sz="1600">
                          <a:effectLst/>
                        </a:rPr>
                        <a:t>Malaya Tribune, 26 May 1931, Page 7</a:t>
                      </a:r>
                      <a:endParaRPr lang="en-US" sz="1600" b="1">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0" marR="0">
                        <a:lnSpc>
                          <a:spcPct val="107000"/>
                        </a:lnSpc>
                        <a:spcBef>
                          <a:spcPts val="0"/>
                        </a:spcBef>
                        <a:spcAft>
                          <a:spcPts val="0"/>
                        </a:spcAft>
                      </a:pPr>
                      <a:r>
                        <a:rPr lang="en-US" sz="1600" dirty="0">
                          <a:effectLst/>
                        </a:rPr>
                        <a:t>1931 May 27</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5669" marR="55669" marT="0" marB="0" anchor="ctr"/>
                </a:tc>
                <a:tc>
                  <a:txBody>
                    <a:bodyPr/>
                    <a:lstStyle/>
                    <a:p>
                      <a:pPr marL="0" marR="0">
                        <a:lnSpc>
                          <a:spcPct val="107000"/>
                        </a:lnSpc>
                        <a:spcBef>
                          <a:spcPts val="0"/>
                        </a:spcBef>
                        <a:spcAft>
                          <a:spcPts val="0"/>
                        </a:spcAft>
                      </a:pPr>
                      <a:r>
                        <a:rPr lang="en-US" sz="1600">
                          <a:effectLst/>
                        </a:rPr>
                        <a:t>Botanic Gardens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5669" marR="55669" marT="0" marB="0" anchor="ctr"/>
                </a:tc>
                <a:tc>
                  <a:txBody>
                    <a:bodyPr/>
                    <a:lstStyle/>
                    <a:p>
                      <a:pPr marL="0" marR="0">
                        <a:lnSpc>
                          <a:spcPct val="107000"/>
                        </a:lnSpc>
                        <a:spcBef>
                          <a:spcPts val="0"/>
                        </a:spcBef>
                        <a:spcAft>
                          <a:spcPts val="0"/>
                        </a:spcAft>
                      </a:pPr>
                      <a:r>
                        <a:rPr lang="en-US" sz="1600" dirty="0">
                          <a:effectLst/>
                        </a:rPr>
                        <a:t>F. E. Minns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5669" marR="55669" marT="0" marB="0" anchor="ctr"/>
                </a:tc>
                <a:extLst>
                  <a:ext uri="{0D108BD9-81ED-4DB2-BD59-A6C34878D82A}">
                    <a16:rowId xmlns:a16="http://schemas.microsoft.com/office/drawing/2014/main" val="4109549930"/>
                  </a:ext>
                </a:extLst>
              </a:tr>
              <a:tr h="318064">
                <a:tc>
                  <a:txBody>
                    <a:bodyPr/>
                    <a:lstStyle/>
                    <a:p>
                      <a:pPr marL="0" marR="0" algn="ctr">
                        <a:lnSpc>
                          <a:spcPct val="107000"/>
                        </a:lnSpc>
                        <a:spcBef>
                          <a:spcPts val="0"/>
                        </a:spcBef>
                        <a:spcAft>
                          <a:spcPts val="0"/>
                        </a:spcAft>
                      </a:pPr>
                      <a:r>
                        <a:rPr lang="en-US" sz="1600">
                          <a:effectLst/>
                        </a:rPr>
                        <a:t>8</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5669" marR="55669" marT="0" marB="0" anchor="ctr"/>
                </a:tc>
                <a:tc>
                  <a:txBody>
                    <a:bodyPr/>
                    <a:lstStyle/>
                    <a:p>
                      <a:pPr marL="0" marR="0">
                        <a:lnSpc>
                          <a:spcPct val="107000"/>
                        </a:lnSpc>
                        <a:spcBef>
                          <a:spcPts val="0"/>
                        </a:spcBef>
                        <a:spcAft>
                          <a:spcPts val="0"/>
                        </a:spcAft>
                      </a:pPr>
                      <a:r>
                        <a:rPr lang="en-US" sz="1600">
                          <a:effectLst/>
                        </a:rPr>
                        <a:t>The Straits Times, 11 August 1932, Page 18</a:t>
                      </a:r>
                      <a:endParaRPr lang="en-US" sz="1600" b="1">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0" marR="0">
                        <a:lnSpc>
                          <a:spcPct val="107000"/>
                        </a:lnSpc>
                        <a:spcBef>
                          <a:spcPts val="0"/>
                        </a:spcBef>
                        <a:spcAft>
                          <a:spcPts val="0"/>
                        </a:spcAft>
                      </a:pPr>
                      <a:r>
                        <a:rPr lang="en-US" sz="1600" dirty="0">
                          <a:effectLst/>
                        </a:rPr>
                        <a:t>1932 August 11</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5669" marR="55669" marT="0" marB="0" anchor="ctr"/>
                </a:tc>
                <a:tc>
                  <a:txBody>
                    <a:bodyPr/>
                    <a:lstStyle/>
                    <a:p>
                      <a:pPr marL="0" marR="0">
                        <a:lnSpc>
                          <a:spcPct val="107000"/>
                        </a:lnSpc>
                        <a:spcBef>
                          <a:spcPts val="0"/>
                        </a:spcBef>
                        <a:spcAft>
                          <a:spcPts val="0"/>
                        </a:spcAft>
                      </a:pPr>
                      <a:r>
                        <a:rPr lang="en-US" sz="1600">
                          <a:effectLst/>
                        </a:rPr>
                        <a:t>Katong Park</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5669" marR="55669" marT="0" marB="0" anchor="ctr"/>
                </a:tc>
                <a:tc>
                  <a:txBody>
                    <a:bodyPr/>
                    <a:lstStyle/>
                    <a:p>
                      <a:pPr marL="0" marR="0">
                        <a:lnSpc>
                          <a:spcPct val="107000"/>
                        </a:lnSpc>
                        <a:spcBef>
                          <a:spcPts val="0"/>
                        </a:spcBef>
                        <a:spcAft>
                          <a:spcPts val="0"/>
                        </a:spcAft>
                      </a:pPr>
                      <a:r>
                        <a:rPr lang="en-US" sz="1600" dirty="0">
                          <a:effectLst/>
                        </a:rPr>
                        <a:t>no mention</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5669" marR="55669" marT="0" marB="0" anchor="ctr"/>
                </a:tc>
                <a:extLst>
                  <a:ext uri="{0D108BD9-81ED-4DB2-BD59-A6C34878D82A}">
                    <a16:rowId xmlns:a16="http://schemas.microsoft.com/office/drawing/2014/main" val="2259945510"/>
                  </a:ext>
                </a:extLst>
              </a:tr>
            </a:tbl>
          </a:graphicData>
        </a:graphic>
      </p:graphicFrame>
    </p:spTree>
    <p:extLst>
      <p:ext uri="{BB962C8B-B14F-4D97-AF65-F5344CB8AC3E}">
        <p14:creationId xmlns:p14="http://schemas.microsoft.com/office/powerpoint/2010/main" val="1502892281"/>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2B679EDA-2141-4048-937A-0BA6BA9C94CA}"/>
              </a:ext>
            </a:extLst>
          </p:cNvPr>
          <p:cNvSpPr>
            <a:spLocks noGrp="1" noChangeArrowheads="1"/>
          </p:cNvSpPr>
          <p:nvPr>
            <p:ph type="title" idx="4294967295"/>
          </p:nvPr>
        </p:nvSpPr>
        <p:spPr bwMode="auto">
          <a:xfrm>
            <a:off x="1045028" y="59089"/>
            <a:ext cx="10101943" cy="67196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sz="3600" b="1" dirty="0"/>
              <a:t>			Chu Chin Chow </a:t>
            </a:r>
          </a:p>
        </p:txBody>
      </p:sp>
      <p:sp>
        <p:nvSpPr>
          <p:cNvPr id="4099" name="Rectangle 3">
            <a:extLst>
              <a:ext uri="{FF2B5EF4-FFF2-40B4-BE49-F238E27FC236}">
                <a16:creationId xmlns:a16="http://schemas.microsoft.com/office/drawing/2014/main" id="{B4ED4CD0-C7EC-400F-83B7-35B5DA6B94B5}"/>
              </a:ext>
            </a:extLst>
          </p:cNvPr>
          <p:cNvSpPr>
            <a:spLocks noGrp="1" noChangeArrowheads="1"/>
          </p:cNvSpPr>
          <p:nvPr>
            <p:ph idx="4294967295"/>
          </p:nvPr>
        </p:nvSpPr>
        <p:spPr>
          <a:xfrm>
            <a:off x="579438" y="951722"/>
            <a:ext cx="10972800" cy="5225144"/>
          </a:xfrm>
          <a:prstGeom prst="rect">
            <a:avLst/>
          </a:prstGeom>
        </p:spPr>
        <p:txBody>
          <a:bodyPr/>
          <a:lstStyle/>
          <a:p>
            <a:pPr marL="0" indent="0">
              <a:buNone/>
              <a:defRPr/>
            </a:pPr>
            <a:endParaRPr lang="en-US" altLang="en-US" sz="2800" dirty="0"/>
          </a:p>
          <a:p>
            <a:pPr marL="0" indent="0">
              <a:buNone/>
              <a:defRPr/>
            </a:pPr>
            <a:endParaRPr lang="en-US" altLang="en-US" sz="2400" dirty="0"/>
          </a:p>
          <a:p>
            <a:pPr marL="0" indent="0">
              <a:buNone/>
              <a:defRPr/>
            </a:pPr>
            <a:endParaRPr lang="en-US" altLang="en-US" sz="2400" dirty="0"/>
          </a:p>
        </p:txBody>
      </p:sp>
      <p:sp>
        <p:nvSpPr>
          <p:cNvPr id="6148" name="Slide Number Placeholder 5">
            <a:extLst>
              <a:ext uri="{FF2B5EF4-FFF2-40B4-BE49-F238E27FC236}">
                <a16:creationId xmlns:a16="http://schemas.microsoft.com/office/drawing/2014/main" id="{B844FFE1-2AF7-4576-855F-A4F366EA7156}"/>
              </a:ext>
            </a:extLst>
          </p:cNvPr>
          <p:cNvSpPr>
            <a:spLocks noGrp="1"/>
          </p:cNvSpPr>
          <p:nvPr>
            <p:ph type="sldNum" sz="quarter" idx="4294967295"/>
          </p:nvPr>
        </p:nvSpPr>
        <p:spPr bwMode="auto">
          <a:xfrm>
            <a:off x="10058400" y="6245225"/>
            <a:ext cx="2133600" cy="4762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fld id="{A9ED7DFC-3CBD-45FD-A08E-B4EB1A2E6176}" type="slidenum">
              <a:rPr lang="en-US" altLang="en-US" sz="1400">
                <a:latin typeface="Verdana" panose="020B0604030504040204" pitchFamily="34" charset="0"/>
              </a:rPr>
              <a:pPr eaLnBrk="1" hangingPunct="1"/>
              <a:t>27</a:t>
            </a:fld>
            <a:endParaRPr lang="en-US" altLang="en-US" sz="1400">
              <a:latin typeface="Verdana" panose="020B0604030504040204" pitchFamily="34" charset="0"/>
            </a:endParaRPr>
          </a:p>
        </p:txBody>
      </p:sp>
      <p:sp>
        <p:nvSpPr>
          <p:cNvPr id="4" name="Rectangle 1">
            <a:extLst>
              <a:ext uri="{FF2B5EF4-FFF2-40B4-BE49-F238E27FC236}">
                <a16:creationId xmlns:a16="http://schemas.microsoft.com/office/drawing/2014/main" id="{24090E90-6B78-4EE1-990B-5E83078F3265}"/>
              </a:ext>
            </a:extLst>
          </p:cNvPr>
          <p:cNvSpPr>
            <a:spLocks noChangeArrowheads="1"/>
          </p:cNvSpPr>
          <p:nvPr/>
        </p:nvSpPr>
        <p:spPr bwMode="auto">
          <a:xfrm>
            <a:off x="3771900" y="22526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 name="Table 2">
            <a:extLst>
              <a:ext uri="{FF2B5EF4-FFF2-40B4-BE49-F238E27FC236}">
                <a16:creationId xmlns:a16="http://schemas.microsoft.com/office/drawing/2014/main" id="{A165E4ED-374A-2B81-411D-F46A60694E79}"/>
              </a:ext>
            </a:extLst>
          </p:cNvPr>
          <p:cNvGraphicFramePr>
            <a:graphicFrameLocks noGrp="1"/>
          </p:cNvGraphicFramePr>
          <p:nvPr>
            <p:extLst>
              <p:ext uri="{D42A27DB-BD31-4B8C-83A1-F6EECF244321}">
                <p14:modId xmlns:p14="http://schemas.microsoft.com/office/powerpoint/2010/main" val="165286862"/>
              </p:ext>
            </p:extLst>
          </p:nvPr>
        </p:nvGraphicFramePr>
        <p:xfrm>
          <a:off x="119742" y="566057"/>
          <a:ext cx="11996057" cy="5610815"/>
        </p:xfrm>
        <a:graphic>
          <a:graphicData uri="http://schemas.openxmlformats.org/drawingml/2006/table">
            <a:tbl>
              <a:tblPr firstRow="1" firstCol="1" bandRow="1">
                <a:tableStyleId>{5C22544A-7EE6-4342-B048-85BDC9FD1C3A}</a:tableStyleId>
              </a:tblPr>
              <a:tblGrid>
                <a:gridCol w="737258">
                  <a:extLst>
                    <a:ext uri="{9D8B030D-6E8A-4147-A177-3AD203B41FA5}">
                      <a16:colId xmlns:a16="http://schemas.microsoft.com/office/drawing/2014/main" val="1257600019"/>
                    </a:ext>
                  </a:extLst>
                </a:gridCol>
                <a:gridCol w="5098324">
                  <a:extLst>
                    <a:ext uri="{9D8B030D-6E8A-4147-A177-3AD203B41FA5}">
                      <a16:colId xmlns:a16="http://schemas.microsoft.com/office/drawing/2014/main" val="3515458059"/>
                    </a:ext>
                  </a:extLst>
                </a:gridCol>
                <a:gridCol w="2436980">
                  <a:extLst>
                    <a:ext uri="{9D8B030D-6E8A-4147-A177-3AD203B41FA5}">
                      <a16:colId xmlns:a16="http://schemas.microsoft.com/office/drawing/2014/main" val="982317378"/>
                    </a:ext>
                  </a:extLst>
                </a:gridCol>
                <a:gridCol w="1902707">
                  <a:extLst>
                    <a:ext uri="{9D8B030D-6E8A-4147-A177-3AD203B41FA5}">
                      <a16:colId xmlns:a16="http://schemas.microsoft.com/office/drawing/2014/main" val="354255740"/>
                    </a:ext>
                  </a:extLst>
                </a:gridCol>
                <a:gridCol w="1820788">
                  <a:extLst>
                    <a:ext uri="{9D8B030D-6E8A-4147-A177-3AD203B41FA5}">
                      <a16:colId xmlns:a16="http://schemas.microsoft.com/office/drawing/2014/main" val="2033888341"/>
                    </a:ext>
                  </a:extLst>
                </a:gridCol>
              </a:tblGrid>
              <a:tr h="344542">
                <a:tc>
                  <a:txBody>
                    <a:bodyPr/>
                    <a:lstStyle/>
                    <a:p>
                      <a:pPr marL="0" marR="0" algn="ctr">
                        <a:lnSpc>
                          <a:spcPct val="107000"/>
                        </a:lnSpc>
                        <a:spcBef>
                          <a:spcPts val="0"/>
                        </a:spcBef>
                        <a:spcAft>
                          <a:spcPts val="0"/>
                        </a:spcAft>
                      </a:pPr>
                      <a:r>
                        <a:rPr lang="en-US" sz="1600" dirty="0">
                          <a:effectLst/>
                        </a:rPr>
                        <a:t>S/No</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5669" marR="55669" marT="0" marB="0" anchor="ctr"/>
                </a:tc>
                <a:tc>
                  <a:txBody>
                    <a:bodyPr/>
                    <a:lstStyle/>
                    <a:p>
                      <a:pPr marL="0" marR="0" algn="ctr">
                        <a:lnSpc>
                          <a:spcPct val="107000"/>
                        </a:lnSpc>
                        <a:spcBef>
                          <a:spcPts val="0"/>
                        </a:spcBef>
                        <a:spcAft>
                          <a:spcPts val="0"/>
                        </a:spcAft>
                      </a:pPr>
                      <a:r>
                        <a:rPr lang="en-US" sz="1600" dirty="0">
                          <a:effectLst/>
                        </a:rPr>
                        <a:t>Source</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nSpc>
                          <a:spcPct val="107000"/>
                        </a:lnSpc>
                        <a:spcBef>
                          <a:spcPts val="0"/>
                        </a:spcBef>
                        <a:spcAft>
                          <a:spcPts val="0"/>
                        </a:spcAft>
                      </a:pPr>
                      <a:r>
                        <a:rPr lang="en-US" sz="1600">
                          <a:effectLst/>
                        </a:rPr>
                        <a:t>Performance Date</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5669" marR="55669" marT="0" marB="0" anchor="ctr"/>
                </a:tc>
                <a:tc>
                  <a:txBody>
                    <a:bodyPr/>
                    <a:lstStyle/>
                    <a:p>
                      <a:pPr marL="0" marR="0">
                        <a:lnSpc>
                          <a:spcPct val="107000"/>
                        </a:lnSpc>
                        <a:spcBef>
                          <a:spcPts val="0"/>
                        </a:spcBef>
                        <a:spcAft>
                          <a:spcPts val="0"/>
                        </a:spcAft>
                      </a:pPr>
                      <a:r>
                        <a:rPr lang="en-US" sz="1600">
                          <a:effectLst/>
                        </a:rPr>
                        <a:t>Location</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5669" marR="55669" marT="0" marB="0" anchor="ctr"/>
                </a:tc>
                <a:tc>
                  <a:txBody>
                    <a:bodyPr/>
                    <a:lstStyle/>
                    <a:p>
                      <a:pPr marL="0" marR="0">
                        <a:lnSpc>
                          <a:spcPct val="107000"/>
                        </a:lnSpc>
                        <a:spcBef>
                          <a:spcPts val="0"/>
                        </a:spcBef>
                        <a:spcAft>
                          <a:spcPts val="0"/>
                        </a:spcAft>
                      </a:pPr>
                      <a:r>
                        <a:rPr lang="en-US" sz="1600">
                          <a:effectLst/>
                        </a:rPr>
                        <a:t>Conductor</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5669" marR="55669" marT="0" marB="0" anchor="ctr"/>
                </a:tc>
                <a:extLst>
                  <a:ext uri="{0D108BD9-81ED-4DB2-BD59-A6C34878D82A}">
                    <a16:rowId xmlns:a16="http://schemas.microsoft.com/office/drawing/2014/main" val="1551888965"/>
                  </a:ext>
                </a:extLst>
              </a:tr>
              <a:tr h="518115">
                <a:tc>
                  <a:txBody>
                    <a:bodyPr/>
                    <a:lstStyle/>
                    <a:p>
                      <a:pPr marL="0" marR="0" algn="ctr">
                        <a:lnSpc>
                          <a:spcPct val="107000"/>
                        </a:lnSpc>
                        <a:spcBef>
                          <a:spcPts val="0"/>
                        </a:spcBef>
                        <a:spcAft>
                          <a:spcPts val="0"/>
                        </a:spcAft>
                      </a:pPr>
                      <a:r>
                        <a:rPr lang="en-US" sz="1600"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9</a:t>
                      </a:r>
                      <a:endParaRPr lang="en-US"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b="0" dirty="0">
                          <a:solidFill>
                            <a:srgbClr val="414952"/>
                          </a:solidFill>
                          <a:effectLst/>
                          <a:latin typeface="Arial" panose="020B0604020202020204" pitchFamily="34" charset="0"/>
                          <a:ea typeface="Times New Roman" panose="02020603050405020304" pitchFamily="18" charset="0"/>
                          <a:cs typeface="Times New Roman" panose="02020603050405020304" pitchFamily="18" charset="0"/>
                        </a:rPr>
                        <a:t>Malaya Tribune, 17 April 1935, Page 5</a:t>
                      </a:r>
                      <a:endParaRPr lang="en-US" sz="11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0" marR="0">
                        <a:lnSpc>
                          <a:spcPct val="107000"/>
                        </a:lnSpc>
                        <a:spcBef>
                          <a:spcPts val="0"/>
                        </a:spcBef>
                        <a:spcAft>
                          <a:spcPts val="0"/>
                        </a:spcAft>
                      </a:pPr>
                      <a:r>
                        <a:rPr lang="en-US" sz="16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1935 April 17</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dirty="0" err="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Katong</a:t>
                      </a:r>
                      <a:r>
                        <a:rPr lang="en-US" sz="16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Park</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no mention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374555409"/>
                  </a:ext>
                </a:extLst>
              </a:tr>
              <a:tr h="729049">
                <a:tc>
                  <a:txBody>
                    <a:bodyPr/>
                    <a:lstStyle/>
                    <a:p>
                      <a:pPr marL="0" marR="0" algn="ctr">
                        <a:lnSpc>
                          <a:spcPct val="107000"/>
                        </a:lnSpc>
                        <a:spcBef>
                          <a:spcPts val="0"/>
                        </a:spcBef>
                        <a:spcAft>
                          <a:spcPts val="0"/>
                        </a:spcAft>
                      </a:pPr>
                      <a:r>
                        <a:rPr lang="en-US" sz="1600"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10</a:t>
                      </a:r>
                      <a:endParaRPr lang="en-US"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b="0" dirty="0">
                          <a:solidFill>
                            <a:srgbClr val="414952"/>
                          </a:solidFill>
                          <a:effectLst/>
                          <a:latin typeface="Arial" panose="020B0604020202020204" pitchFamily="34" charset="0"/>
                          <a:ea typeface="Times New Roman" panose="02020603050405020304" pitchFamily="18" charset="0"/>
                          <a:cs typeface="Times New Roman" panose="02020603050405020304" pitchFamily="18" charset="0"/>
                        </a:rPr>
                        <a:t>The Singapore Free Press and Mercantile Advertiser, 4 April 1936, Page 2</a:t>
                      </a:r>
                      <a:endParaRPr lang="en-US" sz="11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0" marR="0">
                        <a:lnSpc>
                          <a:spcPct val="107000"/>
                        </a:lnSpc>
                        <a:spcBef>
                          <a:spcPts val="0"/>
                        </a:spcBef>
                        <a:spcAft>
                          <a:spcPts val="0"/>
                        </a:spcAft>
                      </a:pPr>
                      <a:r>
                        <a:rPr lang="en-US"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1936 April 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Botanic Gardens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J.C. Hitch</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851374596"/>
                  </a:ext>
                </a:extLst>
              </a:tr>
              <a:tr h="754752">
                <a:tc>
                  <a:txBody>
                    <a:bodyPr/>
                    <a:lstStyle/>
                    <a:p>
                      <a:pPr marL="0" marR="0" algn="ctr">
                        <a:lnSpc>
                          <a:spcPct val="107000"/>
                        </a:lnSpc>
                        <a:spcBef>
                          <a:spcPts val="0"/>
                        </a:spcBef>
                        <a:spcAft>
                          <a:spcPts val="0"/>
                        </a:spcAft>
                      </a:pPr>
                      <a:r>
                        <a:rPr lang="en-US" sz="1600"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11</a:t>
                      </a:r>
                      <a:endParaRPr lang="en-US"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dirty="0">
                          <a:solidFill>
                            <a:srgbClr val="414952"/>
                          </a:solidFill>
                          <a:effectLst/>
                          <a:latin typeface="Arial" panose="020B0604020202020204" pitchFamily="34" charset="0"/>
                          <a:ea typeface="Times New Roman" panose="02020603050405020304" pitchFamily="18" charset="0"/>
                          <a:cs typeface="Times New Roman" panose="02020603050405020304" pitchFamily="18" charset="0"/>
                        </a:rPr>
                        <a:t>Sunday Tribune (Singapore), 17 October 1937, Page 2</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nSpc>
                          <a:spcPct val="107000"/>
                        </a:lnSpc>
                        <a:spcBef>
                          <a:spcPts val="0"/>
                        </a:spcBef>
                        <a:spcAft>
                          <a:spcPts val="0"/>
                        </a:spcAft>
                      </a:pPr>
                      <a:r>
                        <a:rPr lang="en-US"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1937 October 17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Botanic Gardens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no mention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060324282"/>
                  </a:ext>
                </a:extLst>
              </a:tr>
              <a:tr h="734834">
                <a:tc>
                  <a:txBody>
                    <a:bodyPr/>
                    <a:lstStyle/>
                    <a:p>
                      <a:pPr marL="0" marR="0" algn="ctr">
                        <a:lnSpc>
                          <a:spcPct val="107000"/>
                        </a:lnSpc>
                        <a:spcBef>
                          <a:spcPts val="0"/>
                        </a:spcBef>
                        <a:spcAft>
                          <a:spcPts val="0"/>
                        </a:spcAft>
                      </a:pPr>
                      <a:r>
                        <a:rPr lang="en-US" sz="1600"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12</a:t>
                      </a:r>
                      <a:endParaRPr lang="en-US"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b="0" dirty="0">
                          <a:solidFill>
                            <a:srgbClr val="414952"/>
                          </a:solidFill>
                          <a:effectLst/>
                          <a:latin typeface="Arial" panose="020B0604020202020204" pitchFamily="34" charset="0"/>
                          <a:ea typeface="Times New Roman" panose="02020603050405020304" pitchFamily="18" charset="0"/>
                          <a:cs typeface="Times New Roman" panose="02020603050405020304" pitchFamily="18" charset="0"/>
                        </a:rPr>
                        <a:t>Morning Tribune, 26 March 1938, Page 8</a:t>
                      </a:r>
                      <a:endParaRPr lang="en-US" sz="11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0" marR="0">
                        <a:lnSpc>
                          <a:spcPct val="107000"/>
                        </a:lnSpc>
                        <a:spcBef>
                          <a:spcPts val="0"/>
                        </a:spcBef>
                        <a:spcAft>
                          <a:spcPts val="0"/>
                        </a:spcAft>
                      </a:pPr>
                      <a:r>
                        <a:rPr lang="en-US"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1938 March 31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Botanic Gardens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J.C. Hitch</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731901224"/>
                  </a:ext>
                </a:extLst>
              </a:tr>
              <a:tr h="508730">
                <a:tc>
                  <a:txBody>
                    <a:bodyPr/>
                    <a:lstStyle/>
                    <a:p>
                      <a:pPr marL="0" marR="0" algn="ctr">
                        <a:lnSpc>
                          <a:spcPct val="107000"/>
                        </a:lnSpc>
                        <a:spcBef>
                          <a:spcPts val="0"/>
                        </a:spcBef>
                        <a:spcAft>
                          <a:spcPts val="0"/>
                        </a:spcAft>
                      </a:pPr>
                      <a:r>
                        <a:rPr lang="en-US" sz="1600"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13</a:t>
                      </a:r>
                      <a:endParaRPr lang="en-US"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b="0" dirty="0">
                          <a:solidFill>
                            <a:srgbClr val="414952"/>
                          </a:solidFill>
                          <a:effectLst/>
                          <a:latin typeface="Arial" panose="020B0604020202020204" pitchFamily="34" charset="0"/>
                          <a:ea typeface="Times New Roman" panose="02020603050405020304" pitchFamily="18" charset="0"/>
                          <a:cs typeface="Times New Roman" panose="02020603050405020304" pitchFamily="18" charset="0"/>
                        </a:rPr>
                        <a:t>Morning Tribune, 18 March 1939, Page 17</a:t>
                      </a:r>
                      <a:endParaRPr lang="en-US" sz="11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0" marR="0">
                        <a:lnSpc>
                          <a:spcPct val="107000"/>
                        </a:lnSpc>
                        <a:spcBef>
                          <a:spcPts val="0"/>
                        </a:spcBef>
                        <a:spcAft>
                          <a:spcPts val="0"/>
                        </a:spcAft>
                      </a:pPr>
                      <a:r>
                        <a:rPr lang="en-US"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1939 March 23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Farrer Park</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S. Chapman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768244258"/>
                  </a:ext>
                </a:extLst>
              </a:tr>
              <a:tr h="720701">
                <a:tc>
                  <a:txBody>
                    <a:bodyPr/>
                    <a:lstStyle/>
                    <a:p>
                      <a:pPr marL="0" marR="0" algn="ctr">
                        <a:lnSpc>
                          <a:spcPct val="107000"/>
                        </a:lnSpc>
                        <a:spcBef>
                          <a:spcPts val="0"/>
                        </a:spcBef>
                        <a:spcAft>
                          <a:spcPts val="0"/>
                        </a:spcAft>
                      </a:pPr>
                      <a:r>
                        <a:rPr lang="en-US" sz="1600"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14</a:t>
                      </a:r>
                      <a:endParaRPr lang="en-US"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b="0">
                          <a:solidFill>
                            <a:srgbClr val="414952"/>
                          </a:solidFill>
                          <a:effectLst/>
                          <a:latin typeface="Arial" panose="020B0604020202020204" pitchFamily="34" charset="0"/>
                          <a:ea typeface="Times New Roman" panose="02020603050405020304" pitchFamily="18" charset="0"/>
                          <a:cs typeface="Times New Roman" panose="02020603050405020304" pitchFamily="18" charset="0"/>
                        </a:rPr>
                        <a:t>The Singapore Free Press and Mercantile Advertiser, 24 March 1939, Page 7</a:t>
                      </a:r>
                      <a:endParaRPr lang="en-US" sz="1100" b="1">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0" marR="0">
                        <a:lnSpc>
                          <a:spcPct val="107000"/>
                        </a:lnSpc>
                        <a:spcBef>
                          <a:spcPts val="0"/>
                        </a:spcBef>
                        <a:spcAft>
                          <a:spcPts val="0"/>
                        </a:spcAft>
                      </a:pPr>
                      <a:r>
                        <a:rPr lang="en-US" sz="16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1939 March 29</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Katong Park</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S. Chapman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189973880"/>
                  </a:ext>
                </a:extLst>
              </a:tr>
              <a:tr h="813837">
                <a:tc>
                  <a:txBody>
                    <a:bodyPr/>
                    <a:lstStyle/>
                    <a:p>
                      <a:pPr marL="0" marR="0" algn="ctr">
                        <a:lnSpc>
                          <a:spcPct val="107000"/>
                        </a:lnSpc>
                        <a:spcBef>
                          <a:spcPts val="0"/>
                        </a:spcBef>
                        <a:spcAft>
                          <a:spcPts val="0"/>
                        </a:spcAft>
                      </a:pPr>
                      <a:r>
                        <a:rPr lang="en-US" sz="1600"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15</a:t>
                      </a:r>
                      <a:endParaRPr lang="en-US"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b="0">
                          <a:solidFill>
                            <a:srgbClr val="414952"/>
                          </a:solidFill>
                          <a:effectLst/>
                          <a:latin typeface="Arial" panose="020B0604020202020204" pitchFamily="34" charset="0"/>
                          <a:ea typeface="Times New Roman" panose="02020603050405020304" pitchFamily="18" charset="0"/>
                          <a:cs typeface="Times New Roman" panose="02020603050405020304" pitchFamily="18" charset="0"/>
                        </a:rPr>
                        <a:t>The Singapore Free Press and Mercantile Advertiser, 26 August 1939, Page 7</a:t>
                      </a:r>
                      <a:endParaRPr lang="en-US" sz="1100" b="1">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0" marR="0">
                        <a:lnSpc>
                          <a:spcPct val="107000"/>
                        </a:lnSpc>
                        <a:spcBef>
                          <a:spcPts val="0"/>
                        </a:spcBef>
                        <a:spcAft>
                          <a:spcPts val="0"/>
                        </a:spcAft>
                      </a:pPr>
                      <a:r>
                        <a:rPr lang="en-US" sz="16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1939 August 27</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Botanic Gardens</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S. Chapman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109549930"/>
                  </a:ext>
                </a:extLst>
              </a:tr>
              <a:tr h="486255">
                <a:tc>
                  <a:txBody>
                    <a:bodyPr/>
                    <a:lstStyle/>
                    <a:p>
                      <a:pPr marL="0" marR="0" algn="ctr">
                        <a:lnSpc>
                          <a:spcPct val="107000"/>
                        </a:lnSpc>
                        <a:spcBef>
                          <a:spcPts val="0"/>
                        </a:spcBef>
                        <a:spcAft>
                          <a:spcPts val="0"/>
                        </a:spcAft>
                      </a:pPr>
                      <a:r>
                        <a:rPr lang="en-US" sz="1600"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16</a:t>
                      </a:r>
                      <a:endParaRPr lang="en-US"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b="0" dirty="0">
                          <a:solidFill>
                            <a:srgbClr val="414952"/>
                          </a:solidFill>
                          <a:effectLst/>
                          <a:latin typeface="Arial" panose="020B0604020202020204" pitchFamily="34" charset="0"/>
                          <a:ea typeface="Times New Roman" panose="02020603050405020304" pitchFamily="18" charset="0"/>
                          <a:cs typeface="Times New Roman" panose="02020603050405020304" pitchFamily="18" charset="0"/>
                        </a:rPr>
                        <a:t>The Straits Times, 3 December 1939, Page 3</a:t>
                      </a:r>
                      <a:endParaRPr lang="en-US" sz="11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0" marR="0">
                        <a:lnSpc>
                          <a:spcPct val="107000"/>
                        </a:lnSpc>
                        <a:spcBef>
                          <a:spcPts val="0"/>
                        </a:spcBef>
                        <a:spcAft>
                          <a:spcPts val="0"/>
                        </a:spcAft>
                      </a:pPr>
                      <a:r>
                        <a:rPr lang="en-US" sz="16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1939 December 4</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Farrer Park</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no mention</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259945510"/>
                  </a:ext>
                </a:extLst>
              </a:tr>
            </a:tbl>
          </a:graphicData>
        </a:graphic>
      </p:graphicFrame>
    </p:spTree>
    <p:extLst>
      <p:ext uri="{BB962C8B-B14F-4D97-AF65-F5344CB8AC3E}">
        <p14:creationId xmlns:p14="http://schemas.microsoft.com/office/powerpoint/2010/main" val="1291441015"/>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2B679EDA-2141-4048-937A-0BA6BA9C94CA}"/>
              </a:ext>
            </a:extLst>
          </p:cNvPr>
          <p:cNvSpPr>
            <a:spLocks noGrp="1" noChangeArrowheads="1"/>
          </p:cNvSpPr>
          <p:nvPr>
            <p:ph type="title" idx="4294967295"/>
          </p:nvPr>
        </p:nvSpPr>
        <p:spPr bwMode="auto">
          <a:xfrm>
            <a:off x="1143318" y="18657"/>
            <a:ext cx="10060576" cy="59411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n-US" altLang="en-US" sz="3600" b="1" dirty="0"/>
              <a:t>The Orchid</a:t>
            </a:r>
          </a:p>
        </p:txBody>
      </p:sp>
      <p:sp>
        <p:nvSpPr>
          <p:cNvPr id="4099" name="Rectangle 3">
            <a:extLst>
              <a:ext uri="{FF2B5EF4-FFF2-40B4-BE49-F238E27FC236}">
                <a16:creationId xmlns:a16="http://schemas.microsoft.com/office/drawing/2014/main" id="{B4ED4CD0-C7EC-400F-83B7-35B5DA6B94B5}"/>
              </a:ext>
            </a:extLst>
          </p:cNvPr>
          <p:cNvSpPr>
            <a:spLocks noGrp="1" noChangeArrowheads="1"/>
          </p:cNvSpPr>
          <p:nvPr>
            <p:ph idx="4294967295"/>
          </p:nvPr>
        </p:nvSpPr>
        <p:spPr>
          <a:xfrm>
            <a:off x="579438" y="1362904"/>
            <a:ext cx="10972800" cy="4572000"/>
          </a:xfrm>
          <a:prstGeom prst="rect">
            <a:avLst/>
          </a:prstGeom>
        </p:spPr>
        <p:txBody>
          <a:bodyPr/>
          <a:lstStyle/>
          <a:p>
            <a:pPr marL="0" indent="0">
              <a:buNone/>
              <a:defRPr/>
            </a:pPr>
            <a:endParaRPr lang="en-US" altLang="en-US" sz="2800" dirty="0"/>
          </a:p>
          <a:p>
            <a:pPr marL="0" indent="0">
              <a:buNone/>
              <a:defRPr/>
            </a:pPr>
            <a:endParaRPr lang="en-US" altLang="en-US" sz="2400" dirty="0"/>
          </a:p>
          <a:p>
            <a:pPr marL="0" indent="0">
              <a:buNone/>
              <a:defRPr/>
            </a:pPr>
            <a:endParaRPr lang="en-US" altLang="en-US" sz="2400" dirty="0"/>
          </a:p>
        </p:txBody>
      </p:sp>
      <p:sp>
        <p:nvSpPr>
          <p:cNvPr id="6148" name="Slide Number Placeholder 5">
            <a:extLst>
              <a:ext uri="{FF2B5EF4-FFF2-40B4-BE49-F238E27FC236}">
                <a16:creationId xmlns:a16="http://schemas.microsoft.com/office/drawing/2014/main" id="{B844FFE1-2AF7-4576-855F-A4F366EA7156}"/>
              </a:ext>
            </a:extLst>
          </p:cNvPr>
          <p:cNvSpPr>
            <a:spLocks noGrp="1"/>
          </p:cNvSpPr>
          <p:nvPr>
            <p:ph type="sldNum" sz="quarter" idx="4294967295"/>
          </p:nvPr>
        </p:nvSpPr>
        <p:spPr bwMode="auto">
          <a:xfrm>
            <a:off x="10058400" y="6245225"/>
            <a:ext cx="2133600" cy="4762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fld id="{A9ED7DFC-3CBD-45FD-A08E-B4EB1A2E6176}" type="slidenum">
              <a:rPr lang="en-US" altLang="en-US" sz="1400">
                <a:latin typeface="Verdana" panose="020B0604030504040204" pitchFamily="34" charset="0"/>
              </a:rPr>
              <a:pPr eaLnBrk="1" hangingPunct="1"/>
              <a:t>28</a:t>
            </a:fld>
            <a:endParaRPr lang="en-US" altLang="en-US" sz="1400">
              <a:latin typeface="Verdana" panose="020B0604030504040204" pitchFamily="34" charset="0"/>
            </a:endParaRPr>
          </a:p>
        </p:txBody>
      </p:sp>
      <p:sp>
        <p:nvSpPr>
          <p:cNvPr id="4" name="Rectangle 1">
            <a:extLst>
              <a:ext uri="{FF2B5EF4-FFF2-40B4-BE49-F238E27FC236}">
                <a16:creationId xmlns:a16="http://schemas.microsoft.com/office/drawing/2014/main" id="{E724F0E0-F42E-48AF-A655-8F3A25D3B951}"/>
              </a:ext>
            </a:extLst>
          </p:cNvPr>
          <p:cNvSpPr>
            <a:spLocks noChangeArrowheads="1"/>
          </p:cNvSpPr>
          <p:nvPr/>
        </p:nvSpPr>
        <p:spPr bwMode="auto">
          <a:xfrm>
            <a:off x="3987800" y="22526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 name="Table 2">
            <a:extLst>
              <a:ext uri="{FF2B5EF4-FFF2-40B4-BE49-F238E27FC236}">
                <a16:creationId xmlns:a16="http://schemas.microsoft.com/office/drawing/2014/main" id="{D9F0A98B-1B0F-E366-9998-B34883D3CFD3}"/>
              </a:ext>
            </a:extLst>
          </p:cNvPr>
          <p:cNvGraphicFramePr>
            <a:graphicFrameLocks noGrp="1"/>
          </p:cNvGraphicFramePr>
          <p:nvPr>
            <p:extLst>
              <p:ext uri="{D42A27DB-BD31-4B8C-83A1-F6EECF244321}">
                <p14:modId xmlns:p14="http://schemas.microsoft.com/office/powerpoint/2010/main" val="2119561994"/>
              </p:ext>
            </p:extLst>
          </p:nvPr>
        </p:nvGraphicFramePr>
        <p:xfrm>
          <a:off x="141514" y="612775"/>
          <a:ext cx="11963400" cy="5632452"/>
        </p:xfrm>
        <a:graphic>
          <a:graphicData uri="http://schemas.openxmlformats.org/drawingml/2006/table">
            <a:tbl>
              <a:tblPr firstRow="1" firstCol="1" bandRow="1">
                <a:tableStyleId>{5C22544A-7EE6-4342-B048-85BDC9FD1C3A}</a:tableStyleId>
              </a:tblPr>
              <a:tblGrid>
                <a:gridCol w="1012174">
                  <a:extLst>
                    <a:ext uri="{9D8B030D-6E8A-4147-A177-3AD203B41FA5}">
                      <a16:colId xmlns:a16="http://schemas.microsoft.com/office/drawing/2014/main" val="1176657221"/>
                    </a:ext>
                  </a:extLst>
                </a:gridCol>
                <a:gridCol w="4964778">
                  <a:extLst>
                    <a:ext uri="{9D8B030D-6E8A-4147-A177-3AD203B41FA5}">
                      <a16:colId xmlns:a16="http://schemas.microsoft.com/office/drawing/2014/main" val="3968720280"/>
                    </a:ext>
                  </a:extLst>
                </a:gridCol>
                <a:gridCol w="2230063">
                  <a:extLst>
                    <a:ext uri="{9D8B030D-6E8A-4147-A177-3AD203B41FA5}">
                      <a16:colId xmlns:a16="http://schemas.microsoft.com/office/drawing/2014/main" val="518425384"/>
                    </a:ext>
                  </a:extLst>
                </a:gridCol>
                <a:gridCol w="2003762">
                  <a:extLst>
                    <a:ext uri="{9D8B030D-6E8A-4147-A177-3AD203B41FA5}">
                      <a16:colId xmlns:a16="http://schemas.microsoft.com/office/drawing/2014/main" val="4088881550"/>
                    </a:ext>
                  </a:extLst>
                </a:gridCol>
                <a:gridCol w="1752623">
                  <a:extLst>
                    <a:ext uri="{9D8B030D-6E8A-4147-A177-3AD203B41FA5}">
                      <a16:colId xmlns:a16="http://schemas.microsoft.com/office/drawing/2014/main" val="1975770814"/>
                    </a:ext>
                  </a:extLst>
                </a:gridCol>
              </a:tblGrid>
              <a:tr h="315993">
                <a:tc>
                  <a:txBody>
                    <a:bodyPr/>
                    <a:lstStyle/>
                    <a:p>
                      <a:pPr marL="0" marR="0" algn="ctr">
                        <a:lnSpc>
                          <a:spcPct val="107000"/>
                        </a:lnSpc>
                        <a:spcBef>
                          <a:spcPts val="0"/>
                        </a:spcBef>
                        <a:spcAft>
                          <a:spcPts val="0"/>
                        </a:spcAft>
                      </a:pPr>
                      <a:r>
                        <a:rPr lang="en-US" sz="1600" dirty="0">
                          <a:effectLst/>
                        </a:rPr>
                        <a:t>S/No</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0845" marR="50845" marT="0" marB="0" anchor="ctr"/>
                </a:tc>
                <a:tc>
                  <a:txBody>
                    <a:bodyPr/>
                    <a:lstStyle/>
                    <a:p>
                      <a:pPr marL="0" marR="0" algn="ctr">
                        <a:lnSpc>
                          <a:spcPct val="107000"/>
                        </a:lnSpc>
                        <a:spcBef>
                          <a:spcPts val="0"/>
                        </a:spcBef>
                        <a:spcAft>
                          <a:spcPts val="0"/>
                        </a:spcAft>
                      </a:pPr>
                      <a:r>
                        <a:rPr lang="en-US" sz="1600" dirty="0">
                          <a:effectLst/>
                        </a:rPr>
                        <a:t>Source</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nSpc>
                          <a:spcPct val="107000"/>
                        </a:lnSpc>
                        <a:spcBef>
                          <a:spcPts val="0"/>
                        </a:spcBef>
                        <a:spcAft>
                          <a:spcPts val="0"/>
                        </a:spcAft>
                      </a:pPr>
                      <a:r>
                        <a:rPr lang="en-US" sz="1600">
                          <a:effectLst/>
                        </a:rPr>
                        <a:t>Performance Date</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0845" marR="50845" marT="0" marB="0" anchor="ctr"/>
                </a:tc>
                <a:tc>
                  <a:txBody>
                    <a:bodyPr/>
                    <a:lstStyle/>
                    <a:p>
                      <a:pPr marL="0" marR="0">
                        <a:lnSpc>
                          <a:spcPct val="107000"/>
                        </a:lnSpc>
                        <a:spcBef>
                          <a:spcPts val="0"/>
                        </a:spcBef>
                        <a:spcAft>
                          <a:spcPts val="0"/>
                        </a:spcAft>
                      </a:pPr>
                      <a:r>
                        <a:rPr lang="en-US" sz="1600">
                          <a:effectLst/>
                        </a:rPr>
                        <a:t>Location</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0845" marR="50845" marT="0" marB="0" anchor="ctr"/>
                </a:tc>
                <a:tc>
                  <a:txBody>
                    <a:bodyPr/>
                    <a:lstStyle/>
                    <a:p>
                      <a:pPr marL="0" marR="0">
                        <a:lnSpc>
                          <a:spcPct val="107000"/>
                        </a:lnSpc>
                        <a:spcBef>
                          <a:spcPts val="0"/>
                        </a:spcBef>
                        <a:spcAft>
                          <a:spcPts val="0"/>
                        </a:spcAft>
                      </a:pPr>
                      <a:r>
                        <a:rPr lang="en-US" sz="1600">
                          <a:effectLst/>
                        </a:rPr>
                        <a:t>Conductor</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0845" marR="50845" marT="0" marB="0" anchor="ctr"/>
                </a:tc>
                <a:extLst>
                  <a:ext uri="{0D108BD9-81ED-4DB2-BD59-A6C34878D82A}">
                    <a16:rowId xmlns:a16="http://schemas.microsoft.com/office/drawing/2014/main" val="890736981"/>
                  </a:ext>
                </a:extLst>
              </a:tr>
              <a:tr h="727811">
                <a:tc>
                  <a:txBody>
                    <a:bodyPr/>
                    <a:lstStyle/>
                    <a:p>
                      <a:pPr marL="0" marR="0" algn="ctr">
                        <a:lnSpc>
                          <a:spcPct val="107000"/>
                        </a:lnSpc>
                        <a:spcBef>
                          <a:spcPts val="0"/>
                        </a:spcBef>
                        <a:spcAft>
                          <a:spcPts val="0"/>
                        </a:spcAft>
                      </a:pPr>
                      <a:r>
                        <a:rPr lang="en-US" sz="1600">
                          <a:effectLst/>
                        </a:rPr>
                        <a:t>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0845" marR="50845" marT="0" marB="0" anchor="ctr"/>
                </a:tc>
                <a:tc>
                  <a:txBody>
                    <a:bodyPr/>
                    <a:lstStyle/>
                    <a:p>
                      <a:pPr marL="0" marR="0">
                        <a:lnSpc>
                          <a:spcPct val="107000"/>
                        </a:lnSpc>
                        <a:spcBef>
                          <a:spcPts val="0"/>
                        </a:spcBef>
                        <a:spcAft>
                          <a:spcPts val="0"/>
                        </a:spcAft>
                      </a:pPr>
                      <a:r>
                        <a:rPr lang="en-US" sz="1600" dirty="0">
                          <a:effectLst/>
                        </a:rPr>
                        <a:t>Pinang Gazette and Straits Chronicle, 19 November 1923, Page 4</a:t>
                      </a:r>
                      <a:endParaRPr lang="en-US" sz="16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0" marR="0">
                        <a:lnSpc>
                          <a:spcPct val="107000"/>
                        </a:lnSpc>
                        <a:spcBef>
                          <a:spcPts val="0"/>
                        </a:spcBef>
                        <a:spcAft>
                          <a:spcPts val="0"/>
                        </a:spcAft>
                      </a:pPr>
                      <a:r>
                        <a:rPr lang="en-US" sz="1600">
                          <a:effectLst/>
                        </a:rPr>
                        <a:t>1923 November 19</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0845" marR="50845" marT="0" marB="0" anchor="ctr"/>
                </a:tc>
                <a:tc>
                  <a:txBody>
                    <a:bodyPr/>
                    <a:lstStyle/>
                    <a:p>
                      <a:pPr marL="0" marR="0">
                        <a:lnSpc>
                          <a:spcPct val="107000"/>
                        </a:lnSpc>
                        <a:spcBef>
                          <a:spcPts val="0"/>
                        </a:spcBef>
                        <a:spcAft>
                          <a:spcPts val="0"/>
                        </a:spcAft>
                      </a:pPr>
                      <a:r>
                        <a:rPr lang="en-US" sz="1600">
                          <a:effectLst/>
                        </a:rPr>
                        <a:t>Esplanade</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0845" marR="50845" marT="0" marB="0" anchor="ctr"/>
                </a:tc>
                <a:tc>
                  <a:txBody>
                    <a:bodyPr/>
                    <a:lstStyle/>
                    <a:p>
                      <a:pPr marL="0" marR="0">
                        <a:lnSpc>
                          <a:spcPct val="107000"/>
                        </a:lnSpc>
                        <a:spcBef>
                          <a:spcPts val="0"/>
                        </a:spcBef>
                        <a:spcAft>
                          <a:spcPts val="0"/>
                        </a:spcAft>
                      </a:pPr>
                      <a:r>
                        <a:rPr lang="en-US" sz="1600" dirty="0">
                          <a:effectLst/>
                        </a:rPr>
                        <a:t>Municipal Band</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0845" marR="50845" marT="0" marB="0" anchor="ctr"/>
                </a:tc>
                <a:extLst>
                  <a:ext uri="{0D108BD9-81ED-4DB2-BD59-A6C34878D82A}">
                    <a16:rowId xmlns:a16="http://schemas.microsoft.com/office/drawing/2014/main" val="1592714470"/>
                  </a:ext>
                </a:extLst>
              </a:tr>
              <a:tr h="727811">
                <a:tc>
                  <a:txBody>
                    <a:bodyPr/>
                    <a:lstStyle/>
                    <a:p>
                      <a:pPr marL="0" marR="0" algn="ctr">
                        <a:lnSpc>
                          <a:spcPct val="107000"/>
                        </a:lnSpc>
                        <a:spcBef>
                          <a:spcPts val="0"/>
                        </a:spcBef>
                        <a:spcAft>
                          <a:spcPts val="0"/>
                        </a:spcAft>
                      </a:pPr>
                      <a:r>
                        <a:rPr lang="en-US" sz="1600">
                          <a:effectLst/>
                        </a:rPr>
                        <a:t>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0845" marR="50845" marT="0" marB="0" anchor="ctr"/>
                </a:tc>
                <a:tc>
                  <a:txBody>
                    <a:bodyPr/>
                    <a:lstStyle/>
                    <a:p>
                      <a:pPr marL="0" marR="0">
                        <a:lnSpc>
                          <a:spcPct val="107000"/>
                        </a:lnSpc>
                        <a:spcBef>
                          <a:spcPts val="0"/>
                        </a:spcBef>
                        <a:spcAft>
                          <a:spcPts val="0"/>
                        </a:spcAft>
                      </a:pPr>
                      <a:r>
                        <a:rPr lang="en-US" sz="1600">
                          <a:effectLst/>
                        </a:rPr>
                        <a:t>The Singapore Free Press and Mercantile Advertiser, 8 December 1927, Page 8</a:t>
                      </a:r>
                      <a:endParaRPr lang="en-US" sz="1600" b="1">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0" marR="0">
                        <a:lnSpc>
                          <a:spcPct val="107000"/>
                        </a:lnSpc>
                        <a:spcBef>
                          <a:spcPts val="0"/>
                        </a:spcBef>
                        <a:spcAft>
                          <a:spcPts val="0"/>
                        </a:spcAft>
                      </a:pPr>
                      <a:r>
                        <a:rPr lang="en-US" sz="1600">
                          <a:effectLst/>
                        </a:rPr>
                        <a:t>1927 December 9</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0845" marR="50845" marT="0" marB="0" anchor="ctr"/>
                </a:tc>
                <a:tc>
                  <a:txBody>
                    <a:bodyPr/>
                    <a:lstStyle/>
                    <a:p>
                      <a:pPr marL="0" marR="0">
                        <a:lnSpc>
                          <a:spcPct val="107000"/>
                        </a:lnSpc>
                        <a:spcBef>
                          <a:spcPts val="0"/>
                        </a:spcBef>
                        <a:spcAft>
                          <a:spcPts val="0"/>
                        </a:spcAft>
                      </a:pPr>
                      <a:r>
                        <a:rPr lang="en-US" sz="1600">
                          <a:effectLst/>
                        </a:rPr>
                        <a:t>Outside Victoria Theatre</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0845" marR="50845" marT="0" marB="0" anchor="ctr"/>
                </a:tc>
                <a:tc>
                  <a:txBody>
                    <a:bodyPr/>
                    <a:lstStyle/>
                    <a:p>
                      <a:pPr marL="0" marR="0">
                        <a:lnSpc>
                          <a:spcPct val="107000"/>
                        </a:lnSpc>
                        <a:spcBef>
                          <a:spcPts val="0"/>
                        </a:spcBef>
                        <a:spcAft>
                          <a:spcPts val="0"/>
                        </a:spcAft>
                      </a:pPr>
                      <a:r>
                        <a:rPr lang="en-US" sz="1600">
                          <a:effectLst/>
                        </a:rPr>
                        <a:t>No mention</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0845" marR="50845" marT="0" marB="0" anchor="ctr"/>
                </a:tc>
                <a:extLst>
                  <a:ext uri="{0D108BD9-81ED-4DB2-BD59-A6C34878D82A}">
                    <a16:rowId xmlns:a16="http://schemas.microsoft.com/office/drawing/2014/main" val="2616846297"/>
                  </a:ext>
                </a:extLst>
              </a:tr>
              <a:tr h="727811">
                <a:tc>
                  <a:txBody>
                    <a:bodyPr/>
                    <a:lstStyle/>
                    <a:p>
                      <a:pPr marL="0" marR="0" algn="ctr">
                        <a:lnSpc>
                          <a:spcPct val="107000"/>
                        </a:lnSpc>
                        <a:spcBef>
                          <a:spcPts val="0"/>
                        </a:spcBef>
                        <a:spcAft>
                          <a:spcPts val="0"/>
                        </a:spcAft>
                      </a:pPr>
                      <a:r>
                        <a:rPr lang="en-US" sz="1600">
                          <a:effectLst/>
                        </a:rPr>
                        <a:t>3</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0845" marR="50845" marT="0" marB="0" anchor="ctr"/>
                </a:tc>
                <a:tc>
                  <a:txBody>
                    <a:bodyPr/>
                    <a:lstStyle/>
                    <a:p>
                      <a:pPr marL="0" marR="0">
                        <a:lnSpc>
                          <a:spcPct val="107000"/>
                        </a:lnSpc>
                        <a:spcBef>
                          <a:spcPts val="0"/>
                        </a:spcBef>
                        <a:spcAft>
                          <a:spcPts val="0"/>
                        </a:spcAft>
                      </a:pPr>
                      <a:r>
                        <a:rPr lang="en-US" sz="1600" dirty="0">
                          <a:effectLst/>
                        </a:rPr>
                        <a:t>The Singapore Free Press and Mercantile Advertiser, 13 August 1929, Page 8</a:t>
                      </a:r>
                      <a:endParaRPr lang="en-US" sz="16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0" marR="0">
                        <a:lnSpc>
                          <a:spcPct val="107000"/>
                        </a:lnSpc>
                        <a:spcBef>
                          <a:spcPts val="0"/>
                        </a:spcBef>
                        <a:spcAft>
                          <a:spcPts val="0"/>
                        </a:spcAft>
                      </a:pPr>
                      <a:r>
                        <a:rPr lang="en-US" sz="1600">
                          <a:effectLst/>
                        </a:rPr>
                        <a:t>1929 August 13</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0845" marR="50845" marT="0" marB="0" anchor="ctr"/>
                </a:tc>
                <a:tc>
                  <a:txBody>
                    <a:bodyPr/>
                    <a:lstStyle/>
                    <a:p>
                      <a:pPr marL="0" marR="0">
                        <a:lnSpc>
                          <a:spcPct val="107000"/>
                        </a:lnSpc>
                        <a:spcBef>
                          <a:spcPts val="0"/>
                        </a:spcBef>
                        <a:spcAft>
                          <a:spcPts val="0"/>
                        </a:spcAft>
                      </a:pPr>
                      <a:r>
                        <a:rPr lang="en-US" sz="1600">
                          <a:effectLst/>
                        </a:rPr>
                        <a:t>Waterloo Street</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0845" marR="50845" marT="0" marB="0" anchor="ctr"/>
                </a:tc>
                <a:tc>
                  <a:txBody>
                    <a:bodyPr/>
                    <a:lstStyle/>
                    <a:p>
                      <a:pPr marL="0" marR="0">
                        <a:lnSpc>
                          <a:spcPct val="107000"/>
                        </a:lnSpc>
                        <a:spcBef>
                          <a:spcPts val="0"/>
                        </a:spcBef>
                        <a:spcAft>
                          <a:spcPts val="0"/>
                        </a:spcAft>
                      </a:pPr>
                      <a:r>
                        <a:rPr lang="en-US" sz="1600">
                          <a:effectLst/>
                        </a:rPr>
                        <a:t>H.B. Graves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0845" marR="50845" marT="0" marB="0" anchor="ctr"/>
                </a:tc>
                <a:extLst>
                  <a:ext uri="{0D108BD9-81ED-4DB2-BD59-A6C34878D82A}">
                    <a16:rowId xmlns:a16="http://schemas.microsoft.com/office/drawing/2014/main" val="1348488186"/>
                  </a:ext>
                </a:extLst>
              </a:tr>
              <a:tr h="481043">
                <a:tc>
                  <a:txBody>
                    <a:bodyPr/>
                    <a:lstStyle/>
                    <a:p>
                      <a:pPr marL="0" marR="0" algn="ctr">
                        <a:lnSpc>
                          <a:spcPct val="107000"/>
                        </a:lnSpc>
                        <a:spcBef>
                          <a:spcPts val="0"/>
                        </a:spcBef>
                        <a:spcAft>
                          <a:spcPts val="0"/>
                        </a:spcAft>
                      </a:pPr>
                      <a:r>
                        <a:rPr lang="en-US" sz="1600">
                          <a:effectLst/>
                        </a:rPr>
                        <a:t>4</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0845" marR="50845" marT="0" marB="0" anchor="ctr"/>
                </a:tc>
                <a:tc>
                  <a:txBody>
                    <a:bodyPr/>
                    <a:lstStyle/>
                    <a:p>
                      <a:pPr marL="0" marR="0">
                        <a:lnSpc>
                          <a:spcPct val="107000"/>
                        </a:lnSpc>
                        <a:spcBef>
                          <a:spcPts val="0"/>
                        </a:spcBef>
                        <a:spcAft>
                          <a:spcPts val="0"/>
                        </a:spcAft>
                      </a:pPr>
                      <a:r>
                        <a:rPr lang="en-US" sz="1600">
                          <a:effectLst/>
                        </a:rPr>
                        <a:t>The Straits Times, 7 June 1930, Page 17</a:t>
                      </a:r>
                      <a:endParaRPr lang="en-US" sz="1600" b="1">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0" marR="0">
                        <a:lnSpc>
                          <a:spcPct val="107000"/>
                        </a:lnSpc>
                        <a:spcBef>
                          <a:spcPts val="0"/>
                        </a:spcBef>
                        <a:spcAft>
                          <a:spcPts val="0"/>
                        </a:spcAft>
                      </a:pPr>
                      <a:r>
                        <a:rPr lang="en-US" sz="1600" dirty="0">
                          <a:effectLst/>
                        </a:rPr>
                        <a:t>1930 June 8</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0845" marR="50845" marT="0" marB="0" anchor="ctr"/>
                </a:tc>
                <a:tc>
                  <a:txBody>
                    <a:bodyPr/>
                    <a:lstStyle/>
                    <a:p>
                      <a:pPr marL="0" marR="0">
                        <a:lnSpc>
                          <a:spcPct val="107000"/>
                        </a:lnSpc>
                        <a:spcBef>
                          <a:spcPts val="0"/>
                        </a:spcBef>
                        <a:spcAft>
                          <a:spcPts val="0"/>
                        </a:spcAft>
                      </a:pPr>
                      <a:r>
                        <a:rPr lang="en-US" sz="1600">
                          <a:effectLst/>
                        </a:rPr>
                        <a:t>Botanic Gardens</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0845" marR="50845" marT="0" marB="0" anchor="ctr"/>
                </a:tc>
                <a:tc>
                  <a:txBody>
                    <a:bodyPr/>
                    <a:lstStyle/>
                    <a:p>
                      <a:pPr marL="0" marR="0">
                        <a:lnSpc>
                          <a:spcPct val="107000"/>
                        </a:lnSpc>
                        <a:spcBef>
                          <a:spcPts val="0"/>
                        </a:spcBef>
                        <a:spcAft>
                          <a:spcPts val="0"/>
                        </a:spcAft>
                      </a:pPr>
                      <a:r>
                        <a:rPr lang="en-US" sz="1600">
                          <a:effectLst/>
                        </a:rPr>
                        <a:t>no mention</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0845" marR="50845" marT="0" marB="0" anchor="ctr"/>
                </a:tc>
                <a:extLst>
                  <a:ext uri="{0D108BD9-81ED-4DB2-BD59-A6C34878D82A}">
                    <a16:rowId xmlns:a16="http://schemas.microsoft.com/office/drawing/2014/main" val="549970996"/>
                  </a:ext>
                </a:extLst>
              </a:tr>
              <a:tr h="481043">
                <a:tc>
                  <a:txBody>
                    <a:bodyPr/>
                    <a:lstStyle/>
                    <a:p>
                      <a:pPr marL="0" marR="0" algn="ctr">
                        <a:lnSpc>
                          <a:spcPct val="107000"/>
                        </a:lnSpc>
                        <a:spcBef>
                          <a:spcPts val="0"/>
                        </a:spcBef>
                        <a:spcAft>
                          <a:spcPts val="0"/>
                        </a:spcAft>
                      </a:pPr>
                      <a:r>
                        <a:rPr lang="en-US" sz="1600">
                          <a:effectLst/>
                        </a:rPr>
                        <a:t>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0845" marR="50845" marT="0" marB="0" anchor="ctr"/>
                </a:tc>
                <a:tc>
                  <a:txBody>
                    <a:bodyPr/>
                    <a:lstStyle/>
                    <a:p>
                      <a:pPr marL="0" marR="0">
                        <a:lnSpc>
                          <a:spcPct val="107000"/>
                        </a:lnSpc>
                        <a:spcBef>
                          <a:spcPts val="0"/>
                        </a:spcBef>
                        <a:spcAft>
                          <a:spcPts val="0"/>
                        </a:spcAft>
                      </a:pPr>
                      <a:r>
                        <a:rPr lang="en-US" sz="1600">
                          <a:effectLst/>
                        </a:rPr>
                        <a:t>Malaya Tribune, 22 May 1931, Page 7</a:t>
                      </a:r>
                      <a:endParaRPr lang="en-US" sz="1600" b="1">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0" marR="0">
                        <a:lnSpc>
                          <a:spcPct val="107000"/>
                        </a:lnSpc>
                        <a:spcBef>
                          <a:spcPts val="0"/>
                        </a:spcBef>
                        <a:spcAft>
                          <a:spcPts val="0"/>
                        </a:spcAft>
                      </a:pPr>
                      <a:r>
                        <a:rPr lang="en-US" sz="1600" dirty="0">
                          <a:effectLst/>
                        </a:rPr>
                        <a:t>1931 May 22</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0845" marR="50845" marT="0" marB="0" anchor="ctr"/>
                </a:tc>
                <a:tc>
                  <a:txBody>
                    <a:bodyPr/>
                    <a:lstStyle/>
                    <a:p>
                      <a:pPr marL="0" marR="0">
                        <a:lnSpc>
                          <a:spcPct val="107000"/>
                        </a:lnSpc>
                        <a:spcBef>
                          <a:spcPts val="0"/>
                        </a:spcBef>
                        <a:spcAft>
                          <a:spcPts val="0"/>
                        </a:spcAft>
                      </a:pPr>
                      <a:r>
                        <a:rPr lang="en-US" sz="1600" dirty="0" err="1">
                          <a:effectLst/>
                        </a:rPr>
                        <a:t>Katong</a:t>
                      </a:r>
                      <a:r>
                        <a:rPr lang="en-US" sz="1600" dirty="0">
                          <a:effectLst/>
                        </a:rPr>
                        <a:t> Park</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0845" marR="50845" marT="0" marB="0" anchor="ctr"/>
                </a:tc>
                <a:tc>
                  <a:txBody>
                    <a:bodyPr/>
                    <a:lstStyle/>
                    <a:p>
                      <a:pPr marL="0" marR="0">
                        <a:lnSpc>
                          <a:spcPct val="107000"/>
                        </a:lnSpc>
                        <a:spcBef>
                          <a:spcPts val="0"/>
                        </a:spcBef>
                        <a:spcAft>
                          <a:spcPts val="0"/>
                        </a:spcAft>
                      </a:pPr>
                      <a:r>
                        <a:rPr lang="en-US" sz="1600">
                          <a:effectLst/>
                        </a:rPr>
                        <a:t>G. Hinter</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0845" marR="50845" marT="0" marB="0" anchor="ctr"/>
                </a:tc>
                <a:extLst>
                  <a:ext uri="{0D108BD9-81ED-4DB2-BD59-A6C34878D82A}">
                    <a16:rowId xmlns:a16="http://schemas.microsoft.com/office/drawing/2014/main" val="4137855156"/>
                  </a:ext>
                </a:extLst>
              </a:tr>
              <a:tr h="481043">
                <a:tc>
                  <a:txBody>
                    <a:bodyPr/>
                    <a:lstStyle/>
                    <a:p>
                      <a:pPr marL="0" marR="0" algn="ctr">
                        <a:lnSpc>
                          <a:spcPct val="107000"/>
                        </a:lnSpc>
                        <a:spcBef>
                          <a:spcPts val="0"/>
                        </a:spcBef>
                        <a:spcAft>
                          <a:spcPts val="0"/>
                        </a:spcAft>
                      </a:pPr>
                      <a:r>
                        <a:rPr lang="en-US" sz="1600">
                          <a:effectLst/>
                        </a:rPr>
                        <a:t>6</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0845" marR="50845" marT="0" marB="0" anchor="ctr"/>
                </a:tc>
                <a:tc>
                  <a:txBody>
                    <a:bodyPr/>
                    <a:lstStyle/>
                    <a:p>
                      <a:pPr marL="0" marR="0">
                        <a:lnSpc>
                          <a:spcPct val="107000"/>
                        </a:lnSpc>
                        <a:spcBef>
                          <a:spcPts val="0"/>
                        </a:spcBef>
                        <a:spcAft>
                          <a:spcPts val="0"/>
                        </a:spcAft>
                      </a:pPr>
                      <a:r>
                        <a:rPr lang="en-US" sz="1600">
                          <a:effectLst/>
                        </a:rPr>
                        <a:t>The Straits Times, 16 June 1932, Page 12</a:t>
                      </a:r>
                      <a:endParaRPr lang="en-US" sz="1600" b="1">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0" marR="0">
                        <a:lnSpc>
                          <a:spcPct val="107000"/>
                        </a:lnSpc>
                        <a:spcBef>
                          <a:spcPts val="0"/>
                        </a:spcBef>
                        <a:spcAft>
                          <a:spcPts val="0"/>
                        </a:spcAft>
                      </a:pPr>
                      <a:r>
                        <a:rPr lang="en-US" sz="1600">
                          <a:effectLst/>
                        </a:rPr>
                        <a:t>1932 June 16</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0845" marR="50845" marT="0" marB="0" anchor="ctr"/>
                </a:tc>
                <a:tc>
                  <a:txBody>
                    <a:bodyPr/>
                    <a:lstStyle/>
                    <a:p>
                      <a:pPr marL="0" marR="0">
                        <a:lnSpc>
                          <a:spcPct val="107000"/>
                        </a:lnSpc>
                        <a:spcBef>
                          <a:spcPts val="0"/>
                        </a:spcBef>
                        <a:spcAft>
                          <a:spcPts val="0"/>
                        </a:spcAft>
                      </a:pPr>
                      <a:r>
                        <a:rPr lang="en-US" sz="1600">
                          <a:effectLst/>
                        </a:rPr>
                        <a:t>Katong Park</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0845" marR="50845" marT="0" marB="0" anchor="ctr"/>
                </a:tc>
                <a:tc>
                  <a:txBody>
                    <a:bodyPr/>
                    <a:lstStyle/>
                    <a:p>
                      <a:pPr marL="0" marR="0">
                        <a:lnSpc>
                          <a:spcPct val="107000"/>
                        </a:lnSpc>
                        <a:spcBef>
                          <a:spcPts val="0"/>
                        </a:spcBef>
                        <a:spcAft>
                          <a:spcPts val="0"/>
                        </a:spcAft>
                      </a:pPr>
                      <a:r>
                        <a:rPr lang="en-US" sz="1600" dirty="0">
                          <a:effectLst/>
                        </a:rPr>
                        <a:t>no mention</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0845" marR="50845" marT="0" marB="0" anchor="ctr"/>
                </a:tc>
                <a:extLst>
                  <a:ext uri="{0D108BD9-81ED-4DB2-BD59-A6C34878D82A}">
                    <a16:rowId xmlns:a16="http://schemas.microsoft.com/office/drawing/2014/main" val="2163724397"/>
                  </a:ext>
                </a:extLst>
              </a:tr>
              <a:tr h="481043">
                <a:tc>
                  <a:txBody>
                    <a:bodyPr/>
                    <a:lstStyle/>
                    <a:p>
                      <a:pPr marL="0" marR="0" algn="ctr">
                        <a:lnSpc>
                          <a:spcPct val="107000"/>
                        </a:lnSpc>
                        <a:spcBef>
                          <a:spcPts val="0"/>
                        </a:spcBef>
                        <a:spcAft>
                          <a:spcPts val="0"/>
                        </a:spcAft>
                      </a:pPr>
                      <a:r>
                        <a:rPr lang="en-US" sz="1600">
                          <a:effectLst/>
                        </a:rPr>
                        <a:t>7</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0845" marR="50845" marT="0" marB="0" anchor="ctr"/>
                </a:tc>
                <a:tc>
                  <a:txBody>
                    <a:bodyPr/>
                    <a:lstStyle/>
                    <a:p>
                      <a:pPr marL="0" marR="0">
                        <a:lnSpc>
                          <a:spcPct val="107000"/>
                        </a:lnSpc>
                        <a:spcBef>
                          <a:spcPts val="0"/>
                        </a:spcBef>
                        <a:spcAft>
                          <a:spcPts val="0"/>
                        </a:spcAft>
                      </a:pPr>
                      <a:r>
                        <a:rPr lang="en-US" sz="1600">
                          <a:effectLst/>
                        </a:rPr>
                        <a:t>Malaya Tribune, 12 May 1936, Page 14</a:t>
                      </a:r>
                      <a:endParaRPr lang="en-US" sz="1600" b="1">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0" marR="0">
                        <a:lnSpc>
                          <a:spcPct val="107000"/>
                        </a:lnSpc>
                        <a:spcBef>
                          <a:spcPts val="0"/>
                        </a:spcBef>
                        <a:spcAft>
                          <a:spcPts val="0"/>
                        </a:spcAft>
                      </a:pPr>
                      <a:r>
                        <a:rPr lang="en-US" sz="1600">
                          <a:effectLst/>
                        </a:rPr>
                        <a:t>1936 May 12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0845" marR="50845" marT="0" marB="0" anchor="ctr"/>
                </a:tc>
                <a:tc>
                  <a:txBody>
                    <a:bodyPr/>
                    <a:lstStyle/>
                    <a:p>
                      <a:pPr marL="0" marR="0">
                        <a:lnSpc>
                          <a:spcPct val="107000"/>
                        </a:lnSpc>
                        <a:spcBef>
                          <a:spcPts val="0"/>
                        </a:spcBef>
                        <a:spcAft>
                          <a:spcPts val="0"/>
                        </a:spcAft>
                      </a:pPr>
                      <a:r>
                        <a:rPr lang="en-US" sz="1600">
                          <a:effectLst/>
                        </a:rPr>
                        <a:t>Waterloo Street</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0845" marR="50845" marT="0" marB="0" anchor="ctr"/>
                </a:tc>
                <a:tc>
                  <a:txBody>
                    <a:bodyPr/>
                    <a:lstStyle/>
                    <a:p>
                      <a:pPr marL="0" marR="0">
                        <a:lnSpc>
                          <a:spcPct val="107000"/>
                        </a:lnSpc>
                        <a:spcBef>
                          <a:spcPts val="0"/>
                        </a:spcBef>
                        <a:spcAft>
                          <a:spcPts val="0"/>
                        </a:spcAft>
                      </a:pPr>
                      <a:r>
                        <a:rPr lang="en-US" sz="1600" dirty="0">
                          <a:effectLst/>
                        </a:rPr>
                        <a:t>no mention</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0845" marR="50845" marT="0" marB="0" anchor="ctr"/>
                </a:tc>
                <a:extLst>
                  <a:ext uri="{0D108BD9-81ED-4DB2-BD59-A6C34878D82A}">
                    <a16:rowId xmlns:a16="http://schemas.microsoft.com/office/drawing/2014/main" val="2186182521"/>
                  </a:ext>
                </a:extLst>
              </a:tr>
              <a:tr h="481043">
                <a:tc>
                  <a:txBody>
                    <a:bodyPr/>
                    <a:lstStyle/>
                    <a:p>
                      <a:pPr marL="0" marR="0" algn="ctr">
                        <a:lnSpc>
                          <a:spcPct val="107000"/>
                        </a:lnSpc>
                        <a:spcBef>
                          <a:spcPts val="0"/>
                        </a:spcBef>
                        <a:spcAft>
                          <a:spcPts val="0"/>
                        </a:spcAft>
                      </a:pPr>
                      <a:r>
                        <a:rPr lang="en-US" sz="1600">
                          <a:effectLst/>
                        </a:rPr>
                        <a:t>8</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0845" marR="50845" marT="0" marB="0" anchor="ctr"/>
                </a:tc>
                <a:tc>
                  <a:txBody>
                    <a:bodyPr/>
                    <a:lstStyle/>
                    <a:p>
                      <a:pPr marL="0" marR="0">
                        <a:lnSpc>
                          <a:spcPct val="107000"/>
                        </a:lnSpc>
                        <a:spcBef>
                          <a:spcPts val="0"/>
                        </a:spcBef>
                        <a:spcAft>
                          <a:spcPts val="0"/>
                        </a:spcAft>
                      </a:pPr>
                      <a:r>
                        <a:rPr lang="en-US" sz="1600">
                          <a:effectLst/>
                        </a:rPr>
                        <a:t>Malaya Tribune, 5 June 1936, Page 16</a:t>
                      </a:r>
                      <a:endParaRPr lang="en-US" sz="1600" b="1">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0" marR="0">
                        <a:lnSpc>
                          <a:spcPct val="107000"/>
                        </a:lnSpc>
                        <a:spcBef>
                          <a:spcPts val="0"/>
                        </a:spcBef>
                        <a:spcAft>
                          <a:spcPts val="0"/>
                        </a:spcAft>
                      </a:pPr>
                      <a:r>
                        <a:rPr lang="en-US" sz="1600">
                          <a:effectLst/>
                        </a:rPr>
                        <a:t>1936 June 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0845" marR="50845" marT="0" marB="0" anchor="ctr"/>
                </a:tc>
                <a:tc>
                  <a:txBody>
                    <a:bodyPr/>
                    <a:lstStyle/>
                    <a:p>
                      <a:pPr marL="0" marR="0">
                        <a:lnSpc>
                          <a:spcPct val="107000"/>
                        </a:lnSpc>
                        <a:spcBef>
                          <a:spcPts val="0"/>
                        </a:spcBef>
                        <a:spcAft>
                          <a:spcPts val="0"/>
                        </a:spcAft>
                      </a:pPr>
                      <a:r>
                        <a:rPr lang="en-US" sz="1600">
                          <a:effectLst/>
                        </a:rPr>
                        <a:t>Katong Park</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0845" marR="50845" marT="0" marB="0" anchor="ctr"/>
                </a:tc>
                <a:tc>
                  <a:txBody>
                    <a:bodyPr/>
                    <a:lstStyle/>
                    <a:p>
                      <a:pPr marL="0" marR="0">
                        <a:lnSpc>
                          <a:spcPct val="107000"/>
                        </a:lnSpc>
                        <a:spcBef>
                          <a:spcPts val="0"/>
                        </a:spcBef>
                        <a:spcAft>
                          <a:spcPts val="0"/>
                        </a:spcAft>
                      </a:pPr>
                      <a:r>
                        <a:rPr lang="en-US" sz="1600" dirty="0">
                          <a:effectLst/>
                        </a:rPr>
                        <a:t>J.C. Hitch</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0845" marR="50845" marT="0" marB="0" anchor="ctr"/>
                </a:tc>
                <a:extLst>
                  <a:ext uri="{0D108BD9-81ED-4DB2-BD59-A6C34878D82A}">
                    <a16:rowId xmlns:a16="http://schemas.microsoft.com/office/drawing/2014/main" val="4001832516"/>
                  </a:ext>
                </a:extLst>
              </a:tr>
              <a:tr h="727811">
                <a:tc>
                  <a:txBody>
                    <a:bodyPr/>
                    <a:lstStyle/>
                    <a:p>
                      <a:pPr marL="0" marR="0" algn="ctr">
                        <a:lnSpc>
                          <a:spcPct val="107000"/>
                        </a:lnSpc>
                        <a:spcBef>
                          <a:spcPts val="0"/>
                        </a:spcBef>
                        <a:spcAft>
                          <a:spcPts val="0"/>
                        </a:spcAft>
                      </a:pPr>
                      <a:r>
                        <a:rPr lang="en-US" sz="1600">
                          <a:effectLst/>
                        </a:rPr>
                        <a:t>9</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0845" marR="50845" marT="0" marB="0" anchor="ctr"/>
                </a:tc>
                <a:tc>
                  <a:txBody>
                    <a:bodyPr/>
                    <a:lstStyle/>
                    <a:p>
                      <a:pPr marL="0" marR="0">
                        <a:lnSpc>
                          <a:spcPct val="107000"/>
                        </a:lnSpc>
                        <a:spcBef>
                          <a:spcPts val="0"/>
                        </a:spcBef>
                        <a:spcAft>
                          <a:spcPts val="0"/>
                        </a:spcAft>
                      </a:pPr>
                      <a:r>
                        <a:rPr lang="en-US" sz="1600">
                          <a:effectLst/>
                        </a:rPr>
                        <a:t>The Singapore Free Press and Mercantile Advertiser, 8 June 1936, Page 2</a:t>
                      </a:r>
                      <a:endParaRPr lang="en-US" sz="1600" b="1">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0" marR="0">
                        <a:lnSpc>
                          <a:spcPct val="107000"/>
                        </a:lnSpc>
                        <a:spcBef>
                          <a:spcPts val="0"/>
                        </a:spcBef>
                        <a:spcAft>
                          <a:spcPts val="0"/>
                        </a:spcAft>
                      </a:pPr>
                      <a:r>
                        <a:rPr lang="en-US" sz="1600">
                          <a:effectLst/>
                        </a:rPr>
                        <a:t>1936 June 9</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0845" marR="50845" marT="0" marB="0" anchor="ctr"/>
                </a:tc>
                <a:tc>
                  <a:txBody>
                    <a:bodyPr/>
                    <a:lstStyle/>
                    <a:p>
                      <a:pPr marL="0" marR="0">
                        <a:lnSpc>
                          <a:spcPct val="107000"/>
                        </a:lnSpc>
                        <a:spcBef>
                          <a:spcPts val="0"/>
                        </a:spcBef>
                        <a:spcAft>
                          <a:spcPts val="0"/>
                        </a:spcAft>
                      </a:pPr>
                      <a:r>
                        <a:rPr lang="en-US" sz="1600">
                          <a:effectLst/>
                        </a:rPr>
                        <a:t>Waterloo Street</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0845" marR="50845" marT="0" marB="0" anchor="ctr"/>
                </a:tc>
                <a:tc>
                  <a:txBody>
                    <a:bodyPr/>
                    <a:lstStyle/>
                    <a:p>
                      <a:pPr marL="0" marR="0">
                        <a:lnSpc>
                          <a:spcPct val="107000"/>
                        </a:lnSpc>
                        <a:spcBef>
                          <a:spcPts val="0"/>
                        </a:spcBef>
                        <a:spcAft>
                          <a:spcPts val="0"/>
                        </a:spcAft>
                      </a:pPr>
                      <a:r>
                        <a:rPr lang="en-US" sz="1600" dirty="0">
                          <a:effectLst/>
                        </a:rPr>
                        <a:t>J.C. Hitch</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0845" marR="50845" marT="0" marB="0" anchor="ctr"/>
                </a:tc>
                <a:extLst>
                  <a:ext uri="{0D108BD9-81ED-4DB2-BD59-A6C34878D82A}">
                    <a16:rowId xmlns:a16="http://schemas.microsoft.com/office/drawing/2014/main" val="2469118487"/>
                  </a:ext>
                </a:extLst>
              </a:tr>
            </a:tbl>
          </a:graphicData>
        </a:graphic>
      </p:graphicFrame>
    </p:spTree>
    <p:extLst>
      <p:ext uri="{BB962C8B-B14F-4D97-AF65-F5344CB8AC3E}">
        <p14:creationId xmlns:p14="http://schemas.microsoft.com/office/powerpoint/2010/main" val="2347404358"/>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2B679EDA-2141-4048-937A-0BA6BA9C94CA}"/>
              </a:ext>
            </a:extLst>
          </p:cNvPr>
          <p:cNvSpPr>
            <a:spLocks noGrp="1" noChangeArrowheads="1"/>
          </p:cNvSpPr>
          <p:nvPr>
            <p:ph type="title" idx="4294967295"/>
          </p:nvPr>
        </p:nvSpPr>
        <p:spPr bwMode="auto">
          <a:xfrm>
            <a:off x="1143318" y="18658"/>
            <a:ext cx="9845040" cy="6127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n-US" altLang="en-US" sz="3600" b="1" dirty="0"/>
              <a:t>The Orchid</a:t>
            </a:r>
          </a:p>
        </p:txBody>
      </p:sp>
      <p:sp>
        <p:nvSpPr>
          <p:cNvPr id="4099" name="Rectangle 3">
            <a:extLst>
              <a:ext uri="{FF2B5EF4-FFF2-40B4-BE49-F238E27FC236}">
                <a16:creationId xmlns:a16="http://schemas.microsoft.com/office/drawing/2014/main" id="{B4ED4CD0-C7EC-400F-83B7-35B5DA6B94B5}"/>
              </a:ext>
            </a:extLst>
          </p:cNvPr>
          <p:cNvSpPr>
            <a:spLocks noGrp="1" noChangeArrowheads="1"/>
          </p:cNvSpPr>
          <p:nvPr>
            <p:ph idx="4294967295"/>
          </p:nvPr>
        </p:nvSpPr>
        <p:spPr>
          <a:xfrm>
            <a:off x="579438" y="1362904"/>
            <a:ext cx="10972800" cy="4572000"/>
          </a:xfrm>
          <a:prstGeom prst="rect">
            <a:avLst/>
          </a:prstGeom>
        </p:spPr>
        <p:txBody>
          <a:bodyPr/>
          <a:lstStyle/>
          <a:p>
            <a:pPr marL="0" indent="0">
              <a:buNone/>
              <a:defRPr/>
            </a:pPr>
            <a:endParaRPr lang="en-US" altLang="en-US" sz="2800" dirty="0"/>
          </a:p>
          <a:p>
            <a:pPr marL="0" indent="0">
              <a:buNone/>
              <a:defRPr/>
            </a:pPr>
            <a:endParaRPr lang="en-US" altLang="en-US" sz="2400" dirty="0"/>
          </a:p>
          <a:p>
            <a:pPr marL="0" indent="0">
              <a:buNone/>
              <a:defRPr/>
            </a:pPr>
            <a:endParaRPr lang="en-US" altLang="en-US" sz="2400" dirty="0"/>
          </a:p>
        </p:txBody>
      </p:sp>
      <p:sp>
        <p:nvSpPr>
          <p:cNvPr id="6148" name="Slide Number Placeholder 5">
            <a:extLst>
              <a:ext uri="{FF2B5EF4-FFF2-40B4-BE49-F238E27FC236}">
                <a16:creationId xmlns:a16="http://schemas.microsoft.com/office/drawing/2014/main" id="{B844FFE1-2AF7-4576-855F-A4F366EA7156}"/>
              </a:ext>
            </a:extLst>
          </p:cNvPr>
          <p:cNvSpPr>
            <a:spLocks noGrp="1"/>
          </p:cNvSpPr>
          <p:nvPr>
            <p:ph type="sldNum" sz="quarter" idx="4294967295"/>
          </p:nvPr>
        </p:nvSpPr>
        <p:spPr bwMode="auto">
          <a:xfrm>
            <a:off x="10058400" y="6245225"/>
            <a:ext cx="2133600" cy="4762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fld id="{A9ED7DFC-3CBD-45FD-A08E-B4EB1A2E6176}" type="slidenum">
              <a:rPr lang="en-US" altLang="en-US" sz="1400">
                <a:latin typeface="Verdana" panose="020B0604030504040204" pitchFamily="34" charset="0"/>
              </a:rPr>
              <a:pPr eaLnBrk="1" hangingPunct="1"/>
              <a:t>29</a:t>
            </a:fld>
            <a:endParaRPr lang="en-US" altLang="en-US" sz="1400">
              <a:latin typeface="Verdana" panose="020B0604030504040204" pitchFamily="34" charset="0"/>
            </a:endParaRPr>
          </a:p>
        </p:txBody>
      </p:sp>
      <p:sp>
        <p:nvSpPr>
          <p:cNvPr id="4" name="Rectangle 1">
            <a:extLst>
              <a:ext uri="{FF2B5EF4-FFF2-40B4-BE49-F238E27FC236}">
                <a16:creationId xmlns:a16="http://schemas.microsoft.com/office/drawing/2014/main" id="{E724F0E0-F42E-48AF-A655-8F3A25D3B951}"/>
              </a:ext>
            </a:extLst>
          </p:cNvPr>
          <p:cNvSpPr>
            <a:spLocks noChangeArrowheads="1"/>
          </p:cNvSpPr>
          <p:nvPr/>
        </p:nvSpPr>
        <p:spPr bwMode="auto">
          <a:xfrm>
            <a:off x="3987800" y="22526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 name="Table 2">
            <a:extLst>
              <a:ext uri="{FF2B5EF4-FFF2-40B4-BE49-F238E27FC236}">
                <a16:creationId xmlns:a16="http://schemas.microsoft.com/office/drawing/2014/main" id="{D9F0A98B-1B0F-E366-9998-B34883D3CFD3}"/>
              </a:ext>
            </a:extLst>
          </p:cNvPr>
          <p:cNvGraphicFramePr>
            <a:graphicFrameLocks noGrp="1"/>
          </p:cNvGraphicFramePr>
          <p:nvPr>
            <p:extLst>
              <p:ext uri="{D42A27DB-BD31-4B8C-83A1-F6EECF244321}">
                <p14:modId xmlns:p14="http://schemas.microsoft.com/office/powerpoint/2010/main" val="1369715264"/>
              </p:ext>
            </p:extLst>
          </p:nvPr>
        </p:nvGraphicFramePr>
        <p:xfrm>
          <a:off x="185057" y="631372"/>
          <a:ext cx="11876314" cy="5296363"/>
        </p:xfrm>
        <a:graphic>
          <a:graphicData uri="http://schemas.openxmlformats.org/drawingml/2006/table">
            <a:tbl>
              <a:tblPr firstRow="1" firstCol="1" bandRow="1">
                <a:tableStyleId>{5C22544A-7EE6-4342-B048-85BDC9FD1C3A}</a:tableStyleId>
              </a:tblPr>
              <a:tblGrid>
                <a:gridCol w="833363">
                  <a:extLst>
                    <a:ext uri="{9D8B030D-6E8A-4147-A177-3AD203B41FA5}">
                      <a16:colId xmlns:a16="http://schemas.microsoft.com/office/drawing/2014/main" val="1176657221"/>
                    </a:ext>
                  </a:extLst>
                </a:gridCol>
                <a:gridCol w="5006360">
                  <a:extLst>
                    <a:ext uri="{9D8B030D-6E8A-4147-A177-3AD203B41FA5}">
                      <a16:colId xmlns:a16="http://schemas.microsoft.com/office/drawing/2014/main" val="3968720280"/>
                    </a:ext>
                  </a:extLst>
                </a:gridCol>
                <a:gridCol w="2248743">
                  <a:extLst>
                    <a:ext uri="{9D8B030D-6E8A-4147-A177-3AD203B41FA5}">
                      <a16:colId xmlns:a16="http://schemas.microsoft.com/office/drawing/2014/main" val="518425384"/>
                    </a:ext>
                  </a:extLst>
                </a:gridCol>
                <a:gridCol w="2020545">
                  <a:extLst>
                    <a:ext uri="{9D8B030D-6E8A-4147-A177-3AD203B41FA5}">
                      <a16:colId xmlns:a16="http://schemas.microsoft.com/office/drawing/2014/main" val="4088881550"/>
                    </a:ext>
                  </a:extLst>
                </a:gridCol>
                <a:gridCol w="1767303">
                  <a:extLst>
                    <a:ext uri="{9D8B030D-6E8A-4147-A177-3AD203B41FA5}">
                      <a16:colId xmlns:a16="http://schemas.microsoft.com/office/drawing/2014/main" val="1975770814"/>
                    </a:ext>
                  </a:extLst>
                </a:gridCol>
              </a:tblGrid>
              <a:tr h="315471">
                <a:tc>
                  <a:txBody>
                    <a:bodyPr/>
                    <a:lstStyle/>
                    <a:p>
                      <a:pPr marL="0" marR="0" algn="ctr">
                        <a:lnSpc>
                          <a:spcPct val="107000"/>
                        </a:lnSpc>
                        <a:spcBef>
                          <a:spcPts val="0"/>
                        </a:spcBef>
                        <a:spcAft>
                          <a:spcPts val="0"/>
                        </a:spcAft>
                      </a:pPr>
                      <a:r>
                        <a:rPr lang="en-US" sz="1600" dirty="0">
                          <a:effectLst/>
                        </a:rPr>
                        <a:t>S/No</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0845" marR="50845" marT="0" marB="0" anchor="ctr"/>
                </a:tc>
                <a:tc>
                  <a:txBody>
                    <a:bodyPr/>
                    <a:lstStyle/>
                    <a:p>
                      <a:pPr marL="0" marR="0" algn="ctr">
                        <a:lnSpc>
                          <a:spcPct val="107000"/>
                        </a:lnSpc>
                        <a:spcBef>
                          <a:spcPts val="0"/>
                        </a:spcBef>
                        <a:spcAft>
                          <a:spcPts val="0"/>
                        </a:spcAft>
                      </a:pPr>
                      <a:r>
                        <a:rPr lang="en-US" sz="1600" dirty="0">
                          <a:effectLst/>
                        </a:rPr>
                        <a:t>Source</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0" marR="0">
                        <a:lnSpc>
                          <a:spcPct val="107000"/>
                        </a:lnSpc>
                        <a:spcBef>
                          <a:spcPts val="0"/>
                        </a:spcBef>
                        <a:spcAft>
                          <a:spcPts val="0"/>
                        </a:spcAft>
                      </a:pPr>
                      <a:r>
                        <a:rPr lang="en-US" sz="1600" dirty="0">
                          <a:effectLst/>
                        </a:rPr>
                        <a:t>Performance Date</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0845" marR="50845" marT="0" marB="0" anchor="ctr"/>
                </a:tc>
                <a:tc>
                  <a:txBody>
                    <a:bodyPr/>
                    <a:lstStyle/>
                    <a:p>
                      <a:pPr marL="0" marR="0">
                        <a:lnSpc>
                          <a:spcPct val="107000"/>
                        </a:lnSpc>
                        <a:spcBef>
                          <a:spcPts val="0"/>
                        </a:spcBef>
                        <a:spcAft>
                          <a:spcPts val="0"/>
                        </a:spcAft>
                      </a:pPr>
                      <a:r>
                        <a:rPr lang="en-US" sz="1600">
                          <a:effectLst/>
                        </a:rPr>
                        <a:t>Location</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0845" marR="50845" marT="0" marB="0" anchor="ctr"/>
                </a:tc>
                <a:tc>
                  <a:txBody>
                    <a:bodyPr/>
                    <a:lstStyle/>
                    <a:p>
                      <a:pPr marL="0" marR="0">
                        <a:lnSpc>
                          <a:spcPct val="107000"/>
                        </a:lnSpc>
                        <a:spcBef>
                          <a:spcPts val="0"/>
                        </a:spcBef>
                        <a:spcAft>
                          <a:spcPts val="0"/>
                        </a:spcAft>
                      </a:pPr>
                      <a:r>
                        <a:rPr lang="en-US" sz="1600">
                          <a:effectLst/>
                        </a:rPr>
                        <a:t>Conductor</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50845" marR="50845" marT="0" marB="0" anchor="ctr"/>
                </a:tc>
                <a:extLst>
                  <a:ext uri="{0D108BD9-81ED-4DB2-BD59-A6C34878D82A}">
                    <a16:rowId xmlns:a16="http://schemas.microsoft.com/office/drawing/2014/main" val="890736981"/>
                  </a:ext>
                </a:extLst>
              </a:tr>
              <a:tr h="726605">
                <a:tc>
                  <a:txBody>
                    <a:bodyPr/>
                    <a:lstStyle/>
                    <a:p>
                      <a:pPr marL="0" marR="0" algn="ctr">
                        <a:lnSpc>
                          <a:spcPct val="107000"/>
                        </a:lnSpc>
                        <a:spcBef>
                          <a:spcPts val="0"/>
                        </a:spcBef>
                        <a:spcAft>
                          <a:spcPts val="0"/>
                        </a:spcAft>
                      </a:pPr>
                      <a:r>
                        <a:rPr lang="en-US" sz="1600"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10</a:t>
                      </a:r>
                      <a:endParaRPr lang="en-US"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b="0" dirty="0">
                          <a:solidFill>
                            <a:srgbClr val="414952"/>
                          </a:solidFill>
                          <a:effectLst/>
                          <a:latin typeface="Arial" panose="020B0604020202020204" pitchFamily="34" charset="0"/>
                          <a:ea typeface="Times New Roman" panose="02020603050405020304" pitchFamily="18" charset="0"/>
                          <a:cs typeface="Times New Roman" panose="02020603050405020304" pitchFamily="18" charset="0"/>
                        </a:rPr>
                        <a:t>Morning Tribune, 14 December 1936, Page 24</a:t>
                      </a:r>
                      <a:endParaRPr lang="en-US" sz="11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0" marR="0">
                        <a:lnSpc>
                          <a:spcPct val="107000"/>
                        </a:lnSpc>
                        <a:spcBef>
                          <a:spcPts val="0"/>
                        </a:spcBef>
                        <a:spcAft>
                          <a:spcPts val="0"/>
                        </a:spcAft>
                      </a:pPr>
                      <a:r>
                        <a:rPr lang="en-US"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1936 December 15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Katong Park</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J.C. Hitch</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92714470"/>
                  </a:ext>
                </a:extLst>
              </a:tr>
              <a:tr h="726605">
                <a:tc>
                  <a:txBody>
                    <a:bodyPr/>
                    <a:lstStyle/>
                    <a:p>
                      <a:pPr marL="0" marR="0" algn="ctr">
                        <a:lnSpc>
                          <a:spcPct val="107000"/>
                        </a:lnSpc>
                        <a:spcBef>
                          <a:spcPts val="0"/>
                        </a:spcBef>
                        <a:spcAft>
                          <a:spcPts val="0"/>
                        </a:spcAft>
                      </a:pPr>
                      <a:r>
                        <a:rPr lang="en-US" sz="1600"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11</a:t>
                      </a:r>
                      <a:endParaRPr lang="en-US"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b="0" dirty="0">
                          <a:solidFill>
                            <a:srgbClr val="414952"/>
                          </a:solidFill>
                          <a:effectLst/>
                          <a:latin typeface="Arial" panose="020B0604020202020204" pitchFamily="34" charset="0"/>
                          <a:ea typeface="Times New Roman" panose="02020603050405020304" pitchFamily="18" charset="0"/>
                          <a:cs typeface="Times New Roman" panose="02020603050405020304" pitchFamily="18" charset="0"/>
                        </a:rPr>
                        <a:t>The Singapore Free Press and Mercantile Advertiser, 18 December 1936, Page 6</a:t>
                      </a:r>
                      <a:endParaRPr lang="en-US" sz="11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0" marR="0">
                        <a:lnSpc>
                          <a:spcPct val="107000"/>
                        </a:lnSpc>
                        <a:spcBef>
                          <a:spcPts val="0"/>
                        </a:spcBef>
                        <a:spcAft>
                          <a:spcPts val="0"/>
                        </a:spcAft>
                      </a:pPr>
                      <a:r>
                        <a:rPr lang="en-US"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1936 December 18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Botanic Gardens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no mention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616846297"/>
                  </a:ext>
                </a:extLst>
              </a:tr>
              <a:tr h="726605">
                <a:tc>
                  <a:txBody>
                    <a:bodyPr/>
                    <a:lstStyle/>
                    <a:p>
                      <a:pPr marL="0" marR="0" algn="ctr">
                        <a:lnSpc>
                          <a:spcPct val="107000"/>
                        </a:lnSpc>
                        <a:spcBef>
                          <a:spcPts val="0"/>
                        </a:spcBef>
                        <a:spcAft>
                          <a:spcPts val="0"/>
                        </a:spcAft>
                      </a:pPr>
                      <a:r>
                        <a:rPr lang="en-US" sz="1600"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12</a:t>
                      </a:r>
                      <a:endParaRPr lang="en-US"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b="0">
                          <a:solidFill>
                            <a:srgbClr val="414952"/>
                          </a:solidFill>
                          <a:effectLst/>
                          <a:latin typeface="Arial" panose="020B0604020202020204" pitchFamily="34" charset="0"/>
                          <a:ea typeface="Times New Roman" panose="02020603050405020304" pitchFamily="18" charset="0"/>
                          <a:cs typeface="Times New Roman" panose="02020603050405020304" pitchFamily="18" charset="0"/>
                        </a:rPr>
                        <a:t>The Singapore Free Press and Mercantile Advertiser, 8 January 1937, Page 7</a:t>
                      </a:r>
                      <a:endParaRPr lang="en-US" sz="1100" b="1">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0" marR="0">
                        <a:lnSpc>
                          <a:spcPct val="107000"/>
                        </a:lnSpc>
                        <a:spcBef>
                          <a:spcPts val="0"/>
                        </a:spcBef>
                        <a:spcAft>
                          <a:spcPts val="0"/>
                        </a:spcAft>
                      </a:pPr>
                      <a:r>
                        <a:rPr lang="en-US"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1937 January 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Botanic Gardens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J.C. Hitch</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348488186"/>
                  </a:ext>
                </a:extLst>
              </a:tr>
              <a:tr h="647759">
                <a:tc>
                  <a:txBody>
                    <a:bodyPr/>
                    <a:lstStyle/>
                    <a:p>
                      <a:pPr marL="0" marR="0" algn="ctr">
                        <a:lnSpc>
                          <a:spcPct val="107000"/>
                        </a:lnSpc>
                        <a:spcBef>
                          <a:spcPts val="0"/>
                        </a:spcBef>
                        <a:spcAft>
                          <a:spcPts val="0"/>
                        </a:spcAft>
                      </a:pPr>
                      <a:r>
                        <a:rPr lang="en-US" sz="1600"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13</a:t>
                      </a:r>
                      <a:endParaRPr lang="en-US"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b="0" dirty="0">
                          <a:solidFill>
                            <a:srgbClr val="414952"/>
                          </a:solidFill>
                          <a:effectLst/>
                          <a:latin typeface="Arial" panose="020B0604020202020204" pitchFamily="34" charset="0"/>
                          <a:ea typeface="Times New Roman" panose="02020603050405020304" pitchFamily="18" charset="0"/>
                          <a:cs typeface="Times New Roman" panose="02020603050405020304" pitchFamily="18" charset="0"/>
                        </a:rPr>
                        <a:t>The Singapore Free Press and Mercantile Advertiser, 15 June 1937, Page 2</a:t>
                      </a:r>
                      <a:endParaRPr lang="en-US" sz="11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0" marR="0">
                        <a:lnSpc>
                          <a:spcPct val="107000"/>
                        </a:lnSpc>
                        <a:spcBef>
                          <a:spcPts val="0"/>
                        </a:spcBef>
                        <a:spcAft>
                          <a:spcPts val="0"/>
                        </a:spcAft>
                      </a:pPr>
                      <a:r>
                        <a:rPr lang="en-US"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1937 June 15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Telok Ayer</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no mention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549970996"/>
                  </a:ext>
                </a:extLst>
              </a:tr>
              <a:tr h="480247">
                <a:tc>
                  <a:txBody>
                    <a:bodyPr/>
                    <a:lstStyle/>
                    <a:p>
                      <a:pPr marL="0" marR="0" algn="ctr">
                        <a:lnSpc>
                          <a:spcPct val="107000"/>
                        </a:lnSpc>
                        <a:spcBef>
                          <a:spcPts val="0"/>
                        </a:spcBef>
                        <a:spcAft>
                          <a:spcPts val="0"/>
                        </a:spcAft>
                      </a:pPr>
                      <a:r>
                        <a:rPr lang="en-US" sz="1600"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14</a:t>
                      </a:r>
                      <a:endParaRPr lang="en-US"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b="0">
                          <a:solidFill>
                            <a:srgbClr val="414952"/>
                          </a:solidFill>
                          <a:effectLst/>
                          <a:latin typeface="Arial" panose="020B0604020202020204" pitchFamily="34" charset="0"/>
                          <a:ea typeface="Times New Roman" panose="02020603050405020304" pitchFamily="18" charset="0"/>
                          <a:cs typeface="Times New Roman" panose="02020603050405020304" pitchFamily="18" charset="0"/>
                        </a:rPr>
                        <a:t>Malaya Tribune, 4 November 1937, Page 16</a:t>
                      </a:r>
                      <a:endParaRPr lang="en-US" sz="1100" b="1">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0" marR="0">
                        <a:lnSpc>
                          <a:spcPct val="107000"/>
                        </a:lnSpc>
                        <a:spcBef>
                          <a:spcPts val="0"/>
                        </a:spcBef>
                        <a:spcAft>
                          <a:spcPts val="0"/>
                        </a:spcAft>
                      </a:pPr>
                      <a:r>
                        <a:rPr lang="en-US"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1937 November 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Katong Park</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no mention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137855156"/>
                  </a:ext>
                </a:extLst>
              </a:tr>
              <a:tr h="480247">
                <a:tc>
                  <a:txBody>
                    <a:bodyPr/>
                    <a:lstStyle/>
                    <a:p>
                      <a:pPr marL="0" marR="0" algn="ctr">
                        <a:lnSpc>
                          <a:spcPct val="107000"/>
                        </a:lnSpc>
                        <a:spcBef>
                          <a:spcPts val="0"/>
                        </a:spcBef>
                        <a:spcAft>
                          <a:spcPts val="0"/>
                        </a:spcAft>
                      </a:pPr>
                      <a:r>
                        <a:rPr lang="en-US" sz="1600"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15</a:t>
                      </a:r>
                      <a:endParaRPr lang="en-US"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b="0">
                          <a:solidFill>
                            <a:srgbClr val="414952"/>
                          </a:solidFill>
                          <a:effectLst/>
                          <a:latin typeface="Arial" panose="020B0604020202020204" pitchFamily="34" charset="0"/>
                          <a:ea typeface="Times New Roman" panose="02020603050405020304" pitchFamily="18" charset="0"/>
                          <a:cs typeface="Times New Roman" panose="02020603050405020304" pitchFamily="18" charset="0"/>
                        </a:rPr>
                        <a:t>Morning Tribune, 2 December 1937, Page 21</a:t>
                      </a:r>
                      <a:endParaRPr lang="en-US" sz="1100" b="1">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0" marR="0">
                        <a:lnSpc>
                          <a:spcPct val="107000"/>
                        </a:lnSpc>
                        <a:spcBef>
                          <a:spcPts val="0"/>
                        </a:spcBef>
                        <a:spcAft>
                          <a:spcPts val="0"/>
                        </a:spcAft>
                      </a:pPr>
                      <a:r>
                        <a:rPr lang="en-US"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1937 December 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Telok Ayer</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J.C. Hitch</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163724397"/>
                  </a:ext>
                </a:extLst>
              </a:tr>
              <a:tr h="647759">
                <a:tc>
                  <a:txBody>
                    <a:bodyPr/>
                    <a:lstStyle/>
                    <a:p>
                      <a:pPr marL="0" marR="0" algn="ctr">
                        <a:lnSpc>
                          <a:spcPct val="107000"/>
                        </a:lnSpc>
                        <a:spcBef>
                          <a:spcPts val="0"/>
                        </a:spcBef>
                        <a:spcAft>
                          <a:spcPts val="0"/>
                        </a:spcAft>
                      </a:pPr>
                      <a:r>
                        <a:rPr lang="en-US" sz="1600"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16</a:t>
                      </a:r>
                      <a:endParaRPr lang="en-US"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b="0">
                          <a:solidFill>
                            <a:srgbClr val="414952"/>
                          </a:solidFill>
                          <a:effectLst/>
                          <a:latin typeface="Arial" panose="020B0604020202020204" pitchFamily="34" charset="0"/>
                          <a:ea typeface="Times New Roman" panose="02020603050405020304" pitchFamily="18" charset="0"/>
                          <a:cs typeface="Times New Roman" panose="02020603050405020304" pitchFamily="18" charset="0"/>
                        </a:rPr>
                        <a:t>The Straits Times, 16 December 1937, Page 17</a:t>
                      </a:r>
                      <a:endParaRPr lang="en-US" sz="1100" b="1">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0" marR="0">
                        <a:lnSpc>
                          <a:spcPct val="107000"/>
                        </a:lnSpc>
                        <a:spcBef>
                          <a:spcPts val="0"/>
                        </a:spcBef>
                        <a:spcAft>
                          <a:spcPts val="0"/>
                        </a:spcAft>
                      </a:pPr>
                      <a:r>
                        <a:rPr lang="en-US" sz="16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1937 December 19</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Botanic Gardens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no mention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186182521"/>
                  </a:ext>
                </a:extLst>
              </a:tr>
              <a:tr h="545065">
                <a:tc>
                  <a:txBody>
                    <a:bodyPr/>
                    <a:lstStyle/>
                    <a:p>
                      <a:pPr marL="0" marR="0" algn="ctr">
                        <a:lnSpc>
                          <a:spcPct val="107000"/>
                        </a:lnSpc>
                        <a:spcBef>
                          <a:spcPts val="0"/>
                        </a:spcBef>
                        <a:spcAft>
                          <a:spcPts val="0"/>
                        </a:spcAft>
                      </a:pPr>
                      <a:r>
                        <a:rPr lang="en-US" sz="1600"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17</a:t>
                      </a:r>
                      <a:endParaRPr lang="en-US"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b="0" dirty="0">
                          <a:solidFill>
                            <a:srgbClr val="414952"/>
                          </a:solidFill>
                          <a:effectLst/>
                          <a:latin typeface="Arial" panose="020B0604020202020204" pitchFamily="34" charset="0"/>
                          <a:ea typeface="Times New Roman" panose="02020603050405020304" pitchFamily="18" charset="0"/>
                          <a:cs typeface="Times New Roman" panose="02020603050405020304" pitchFamily="18" charset="0"/>
                        </a:rPr>
                        <a:t>Malaya Tribune, 14 May 1940, Page 3</a:t>
                      </a:r>
                      <a:endParaRPr lang="en-US" sz="11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nchor="ctr"/>
                </a:tc>
                <a:tc>
                  <a:txBody>
                    <a:bodyPr/>
                    <a:lstStyle/>
                    <a:p>
                      <a:pPr marL="0" marR="0">
                        <a:lnSpc>
                          <a:spcPct val="107000"/>
                        </a:lnSpc>
                        <a:spcBef>
                          <a:spcPts val="0"/>
                        </a:spcBef>
                        <a:spcAft>
                          <a:spcPts val="0"/>
                        </a:spcAft>
                      </a:pPr>
                      <a:r>
                        <a:rPr lang="en-US" sz="16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1940 May 14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Farrer Park</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J.C. Hitch</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001832516"/>
                  </a:ext>
                </a:extLst>
              </a:tr>
            </a:tbl>
          </a:graphicData>
        </a:graphic>
      </p:graphicFrame>
    </p:spTree>
    <p:extLst>
      <p:ext uri="{BB962C8B-B14F-4D97-AF65-F5344CB8AC3E}">
        <p14:creationId xmlns:p14="http://schemas.microsoft.com/office/powerpoint/2010/main" val="2995241423"/>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129" name="Rectangle 5128">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5131" name="Rectangle 5130">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33" name="Rectangle 5132">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38" name="Rectangle 5134">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37" name="Rectangle 5136">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39" name="Freeform: Shape 5138">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141" name="Rectangle 5140">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23" name="Rectangle 2">
            <a:extLst>
              <a:ext uri="{FF2B5EF4-FFF2-40B4-BE49-F238E27FC236}">
                <a16:creationId xmlns:a16="http://schemas.microsoft.com/office/drawing/2014/main" id="{F5FD432B-A2D6-44E8-B040-BAF653B5B9E6}"/>
              </a:ext>
            </a:extLst>
          </p:cNvPr>
          <p:cNvSpPr>
            <a:spLocks noGrp="1" noChangeArrowheads="1"/>
          </p:cNvSpPr>
          <p:nvPr>
            <p:ph type="title" idx="4294967295"/>
          </p:nvPr>
        </p:nvSpPr>
        <p:spPr bwMode="auto">
          <a:xfrm>
            <a:off x="466722" y="586855"/>
            <a:ext cx="3201366" cy="300978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numCol="1" rtlCol="0" anchor="b" anchorCtr="0" compatLnSpc="1">
            <a:prstTxWarp prst="textNoShape">
              <a:avLst/>
            </a:prstTxWarp>
            <a:normAutofit/>
          </a:bodyPr>
          <a:lstStyle/>
          <a:p>
            <a:pPr algn="r" defTabSz="914400"/>
            <a:r>
              <a:rPr lang="en-US" altLang="en-US" sz="4000" b="1" kern="1200" dirty="0">
                <a:solidFill>
                  <a:srgbClr val="FFFFFF"/>
                </a:solidFill>
                <a:latin typeface="+mj-lt"/>
                <a:ea typeface="+mj-ea"/>
                <a:cs typeface="+mj-cs"/>
              </a:rPr>
              <a:t>Caveat</a:t>
            </a:r>
          </a:p>
        </p:txBody>
      </p:sp>
      <p:sp>
        <p:nvSpPr>
          <p:cNvPr id="5124" name="Rectangle 3">
            <a:extLst>
              <a:ext uri="{FF2B5EF4-FFF2-40B4-BE49-F238E27FC236}">
                <a16:creationId xmlns:a16="http://schemas.microsoft.com/office/drawing/2014/main" id="{D88A068B-42B6-4C29-BC0B-8F2A3FC940C1}"/>
              </a:ext>
            </a:extLst>
          </p:cNvPr>
          <p:cNvSpPr>
            <a:spLocks noGrp="1" noChangeArrowheads="1"/>
          </p:cNvSpPr>
          <p:nvPr>
            <p:ph type="body" idx="4294967295"/>
          </p:nvPr>
        </p:nvSpPr>
        <p:spPr bwMode="auto">
          <a:xfrm>
            <a:off x="4367695" y="649480"/>
            <a:ext cx="6997911" cy="554604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numCol="1" rtlCol="0" anchor="ctr" anchorCtr="0" compatLnSpc="1">
            <a:prstTxWarp prst="textNoShape">
              <a:avLst/>
            </a:prstTxWarp>
            <a:normAutofit/>
          </a:bodyPr>
          <a:lstStyle/>
          <a:p>
            <a:pPr marL="0" indent="-228600" algn="ctr" defTabSz="914400"/>
            <a:r>
              <a:rPr lang="en-US" altLang="en-US" sz="2600" dirty="0"/>
              <a:t>Views expressed in this presentation are the research team’s and do not represent the views of an/y institution.</a:t>
            </a:r>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a:extLst>
              <a:ext uri="{FF2B5EF4-FFF2-40B4-BE49-F238E27FC236}">
                <a16:creationId xmlns:a16="http://schemas.microsoft.com/office/drawing/2014/main" id="{F5FD432B-A2D6-44E8-B040-BAF653B5B9E6}"/>
              </a:ext>
            </a:extLst>
          </p:cNvPr>
          <p:cNvSpPr>
            <a:spLocks noGrp="1" noChangeArrowheads="1"/>
          </p:cNvSpPr>
          <p:nvPr>
            <p:ph type="title" idx="4294967295"/>
          </p:nvPr>
        </p:nvSpPr>
        <p:spPr bwMode="auto">
          <a:xfrm>
            <a:off x="956345" y="227432"/>
            <a:ext cx="10184405" cy="41987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n-US" altLang="en-US" sz="3600" b="1" dirty="0"/>
              <a:t>Second Straits Settlement Police Band</a:t>
            </a:r>
          </a:p>
        </p:txBody>
      </p:sp>
      <p:sp>
        <p:nvSpPr>
          <p:cNvPr id="5124" name="Rectangle 3">
            <a:extLst>
              <a:ext uri="{FF2B5EF4-FFF2-40B4-BE49-F238E27FC236}">
                <a16:creationId xmlns:a16="http://schemas.microsoft.com/office/drawing/2014/main" id="{D88A068B-42B6-4C29-BC0B-8F2A3FC940C1}"/>
              </a:ext>
            </a:extLst>
          </p:cNvPr>
          <p:cNvSpPr>
            <a:spLocks noGrp="1" noChangeArrowheads="1"/>
          </p:cNvSpPr>
          <p:nvPr>
            <p:ph type="body" idx="4294967295"/>
          </p:nvPr>
        </p:nvSpPr>
        <p:spPr bwMode="auto">
          <a:xfrm>
            <a:off x="435430" y="982745"/>
            <a:ext cx="11527970" cy="55626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just">
              <a:lnSpc>
                <a:spcPct val="100000"/>
              </a:lnSpc>
              <a:spcBef>
                <a:spcPts val="0"/>
              </a:spcBef>
            </a:pPr>
            <a:r>
              <a:rPr lang="en-US" sz="3200" dirty="0">
                <a:solidFill>
                  <a:srgbClr val="000000"/>
                </a:solidFill>
                <a:effectLst/>
                <a:ea typeface="Calibri" panose="020F0502020204030204" pitchFamily="34" charset="0"/>
              </a:rPr>
              <a:t>The </a:t>
            </a:r>
            <a:r>
              <a:rPr lang="en-US" sz="3200" b="1" dirty="0">
                <a:solidFill>
                  <a:srgbClr val="000000"/>
                </a:solidFill>
                <a:effectLst/>
                <a:ea typeface="Calibri" panose="020F0502020204030204" pitchFamily="34" charset="0"/>
              </a:rPr>
              <a:t>Second Straits Settlement Police Band</a:t>
            </a:r>
            <a:r>
              <a:rPr lang="en-US" sz="3200" dirty="0">
                <a:solidFill>
                  <a:srgbClr val="000000"/>
                </a:solidFill>
                <a:effectLst/>
                <a:ea typeface="Calibri" panose="020F0502020204030204" pitchFamily="34" charset="0"/>
              </a:rPr>
              <a:t> [</a:t>
            </a:r>
            <a:r>
              <a:rPr lang="en-US" sz="3200" b="1" dirty="0">
                <a:solidFill>
                  <a:srgbClr val="000000"/>
                </a:solidFill>
                <a:effectLst/>
                <a:ea typeface="Calibri" panose="020F0502020204030204" pitchFamily="34" charset="0"/>
              </a:rPr>
              <a:t>SSSPB</a:t>
            </a:r>
            <a:r>
              <a:rPr lang="en-US" sz="3200" dirty="0">
                <a:solidFill>
                  <a:srgbClr val="000000"/>
                </a:solidFill>
                <a:effectLst/>
                <a:ea typeface="Calibri" panose="020F0502020204030204" pitchFamily="34" charset="0"/>
              </a:rPr>
              <a:t> hereafter] was reportedly formed in 1925…to </a:t>
            </a:r>
            <a:r>
              <a:rPr lang="en-US" sz="3200" i="1" dirty="0">
                <a:solidFill>
                  <a:srgbClr val="000000"/>
                </a:solidFill>
                <a:effectLst/>
                <a:ea typeface="Calibri" panose="020F0502020204030204" pitchFamily="34" charset="0"/>
              </a:rPr>
              <a:t>add to the atmosphere and provide entertainment at police functions. Following an audition held in India, successful candidates–all of them with musical background—were brought to Singapore to form a 32-instrument band.</a:t>
            </a:r>
            <a:r>
              <a:rPr lang="en-US" sz="3200" i="1" baseline="30000" dirty="0">
                <a:solidFill>
                  <a:srgbClr val="000000"/>
                </a:solidFill>
                <a:effectLst/>
                <a:ea typeface="Calibri" panose="020F0502020204030204" pitchFamily="34" charset="0"/>
              </a:rPr>
              <a:t> </a:t>
            </a:r>
          </a:p>
          <a:p>
            <a:pPr algn="just">
              <a:lnSpc>
                <a:spcPct val="100000"/>
              </a:lnSpc>
              <a:spcBef>
                <a:spcPts val="0"/>
              </a:spcBef>
            </a:pPr>
            <a:endParaRPr lang="en-US" sz="3200" i="1" baseline="30000" dirty="0">
              <a:solidFill>
                <a:srgbClr val="000000"/>
              </a:solidFill>
              <a:effectLst/>
              <a:ea typeface="Calibri" panose="020F0502020204030204" pitchFamily="34" charset="0"/>
            </a:endParaRPr>
          </a:p>
          <a:p>
            <a:pPr algn="just">
              <a:lnSpc>
                <a:spcPct val="100000"/>
              </a:lnSpc>
              <a:spcBef>
                <a:spcPts val="0"/>
              </a:spcBef>
            </a:pPr>
            <a:r>
              <a:rPr lang="en-US" sz="3200" dirty="0">
                <a:solidFill>
                  <a:srgbClr val="000000"/>
                </a:solidFill>
                <a:effectLst/>
                <a:ea typeface="Calibri" panose="020F0502020204030204" pitchFamily="34" charset="0"/>
              </a:rPr>
              <a:t>Oral accounts recall the formation of </a:t>
            </a:r>
            <a:r>
              <a:rPr lang="en-US" sz="3200" b="1" dirty="0">
                <a:solidFill>
                  <a:srgbClr val="000000"/>
                </a:solidFill>
                <a:effectLst/>
                <a:ea typeface="Calibri" panose="020F0502020204030204" pitchFamily="34" charset="0"/>
              </a:rPr>
              <a:t>SSSPB</a:t>
            </a:r>
            <a:r>
              <a:rPr lang="en-US" sz="3200" dirty="0">
                <a:solidFill>
                  <a:srgbClr val="000000"/>
                </a:solidFill>
                <a:effectLst/>
                <a:ea typeface="Calibri" panose="020F0502020204030204" pitchFamily="34" charset="0"/>
              </a:rPr>
              <a:t> with eleven woodwind players, twenty brass players, a side drum and bass drum player; the performers were mainly Punjabis.</a:t>
            </a:r>
          </a:p>
          <a:p>
            <a:pPr marL="0" indent="0" algn="just">
              <a:spcBef>
                <a:spcPts val="0"/>
              </a:spcBef>
              <a:buNone/>
            </a:pPr>
            <a:r>
              <a:rPr lang="en-US" sz="3200" dirty="0">
                <a:solidFill>
                  <a:srgbClr val="000000"/>
                </a:solidFill>
                <a:ea typeface="Calibri" panose="020F0502020204030204" pitchFamily="34" charset="0"/>
              </a:rPr>
              <a:t>		</a:t>
            </a:r>
            <a:r>
              <a:rPr lang="en-US" sz="3200" dirty="0">
                <a:solidFill>
                  <a:srgbClr val="000000"/>
                </a:solidFill>
                <a:effectLst/>
                <a:ea typeface="Calibri" panose="020F0502020204030204" pitchFamily="34" charset="0"/>
              </a:rPr>
              <a:t>					(Dairianathan 2006, 35)</a:t>
            </a:r>
          </a:p>
        </p:txBody>
      </p:sp>
    </p:spTree>
    <p:extLst>
      <p:ext uri="{BB962C8B-B14F-4D97-AF65-F5344CB8AC3E}">
        <p14:creationId xmlns:p14="http://schemas.microsoft.com/office/powerpoint/2010/main" val="478207781"/>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2B679EDA-2141-4048-937A-0BA6BA9C94CA}"/>
              </a:ext>
            </a:extLst>
          </p:cNvPr>
          <p:cNvSpPr>
            <a:spLocks noGrp="1" noChangeArrowheads="1"/>
          </p:cNvSpPr>
          <p:nvPr>
            <p:ph type="title" idx="4294967295"/>
          </p:nvPr>
        </p:nvSpPr>
        <p:spPr bwMode="auto">
          <a:xfrm>
            <a:off x="620785" y="373105"/>
            <a:ext cx="10838576" cy="62838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n-US" altLang="en-US" sz="3600" b="1" dirty="0"/>
              <a:t>SSSPB Repertoire  </a:t>
            </a:r>
          </a:p>
        </p:txBody>
      </p:sp>
      <p:sp>
        <p:nvSpPr>
          <p:cNvPr id="4099" name="Rectangle 3">
            <a:extLst>
              <a:ext uri="{FF2B5EF4-FFF2-40B4-BE49-F238E27FC236}">
                <a16:creationId xmlns:a16="http://schemas.microsoft.com/office/drawing/2014/main" id="{B4ED4CD0-C7EC-400F-83B7-35B5DA6B94B5}"/>
              </a:ext>
            </a:extLst>
          </p:cNvPr>
          <p:cNvSpPr>
            <a:spLocks noGrp="1" noChangeArrowheads="1"/>
          </p:cNvSpPr>
          <p:nvPr>
            <p:ph idx="4294967295"/>
          </p:nvPr>
        </p:nvSpPr>
        <p:spPr>
          <a:xfrm>
            <a:off x="206829" y="1001486"/>
            <a:ext cx="11658600" cy="5148943"/>
          </a:xfrm>
          <a:prstGeom prst="rect">
            <a:avLst/>
          </a:prstGeom>
        </p:spPr>
        <p:txBody>
          <a:bodyPr/>
          <a:lstStyle/>
          <a:p>
            <a:pPr marL="0" marR="0" indent="0" algn="just">
              <a:lnSpc>
                <a:spcPct val="100000"/>
              </a:lnSpc>
              <a:spcBef>
                <a:spcPts val="0"/>
              </a:spcBef>
              <a:spcAft>
                <a:spcPts val="800"/>
              </a:spcAft>
              <a:buNone/>
            </a:pPr>
            <a:r>
              <a:rPr lang="en-US" altLang="en-US" sz="3200" dirty="0"/>
              <a:t>Broadly</a:t>
            </a:r>
            <a:r>
              <a:rPr lang="en-US" sz="3200" dirty="0">
                <a:effectLst/>
                <a:ea typeface="Calibri" panose="020F0502020204030204" pitchFamily="34" charset="0"/>
                <a:cs typeface="Times New Roman" panose="02020603050405020304" pitchFamily="18" charset="0"/>
              </a:rPr>
              <a:t> categorized into Wind Ensemble arrangements of:</a:t>
            </a:r>
          </a:p>
          <a:p>
            <a:pPr marL="857250" marR="0" lvl="0" indent="-514350" algn="just">
              <a:lnSpc>
                <a:spcPct val="100000"/>
              </a:lnSpc>
              <a:spcBef>
                <a:spcPts val="0"/>
              </a:spcBef>
              <a:spcAft>
                <a:spcPts val="0"/>
              </a:spcAft>
              <a:buFont typeface="+mj-lt"/>
              <a:buAutoNum type="arabicPeriod"/>
            </a:pPr>
            <a:r>
              <a:rPr lang="en-US" sz="3200" dirty="0">
                <a:effectLst/>
                <a:ea typeface="Calibri" panose="020F0502020204030204" pitchFamily="34" charset="0"/>
                <a:cs typeface="Times New Roman" panose="02020603050405020304" pitchFamily="18" charset="0"/>
              </a:rPr>
              <a:t>Euro-American instrumental and opera repertoire (Beethoven, Wagner, Gilbert &amp; Sullivan etc.,);</a:t>
            </a:r>
          </a:p>
          <a:p>
            <a:pPr marL="857250" marR="0" lvl="0" indent="-514350" algn="just">
              <a:lnSpc>
                <a:spcPct val="100000"/>
              </a:lnSpc>
              <a:spcBef>
                <a:spcPts val="0"/>
              </a:spcBef>
              <a:spcAft>
                <a:spcPts val="0"/>
              </a:spcAft>
              <a:buFont typeface="+mj-lt"/>
              <a:buAutoNum type="arabicPeriod"/>
            </a:pPr>
            <a:endParaRPr lang="en-US" sz="3200" dirty="0">
              <a:effectLst/>
              <a:ea typeface="Calibri" panose="020F0502020204030204" pitchFamily="34" charset="0"/>
              <a:cs typeface="Times New Roman" panose="02020603050405020304" pitchFamily="18" charset="0"/>
            </a:endParaRPr>
          </a:p>
          <a:p>
            <a:pPr marL="857250" marR="0" lvl="0" indent="-514350" algn="just">
              <a:lnSpc>
                <a:spcPct val="100000"/>
              </a:lnSpc>
              <a:spcBef>
                <a:spcPts val="0"/>
              </a:spcBef>
              <a:spcAft>
                <a:spcPts val="0"/>
              </a:spcAft>
              <a:buFont typeface="+mj-lt"/>
              <a:buAutoNum type="arabicPeriod"/>
            </a:pPr>
            <a:r>
              <a:rPr lang="en-US" sz="3200" dirty="0">
                <a:effectLst/>
                <a:ea typeface="Calibri" panose="020F0502020204030204" pitchFamily="34" charset="0"/>
                <a:cs typeface="Times New Roman" panose="02020603050405020304" pitchFamily="18" charset="0"/>
              </a:rPr>
              <a:t>Musical Theatre (e.g., Chu Chin Chow and The Orchid); and,</a:t>
            </a:r>
          </a:p>
          <a:p>
            <a:pPr marL="857250" marR="0" lvl="0" indent="-514350" algn="just">
              <a:lnSpc>
                <a:spcPct val="100000"/>
              </a:lnSpc>
              <a:spcBef>
                <a:spcPts val="0"/>
              </a:spcBef>
              <a:spcAft>
                <a:spcPts val="0"/>
              </a:spcAft>
              <a:buFont typeface="+mj-lt"/>
              <a:buAutoNum type="arabicPeriod"/>
            </a:pPr>
            <a:endParaRPr lang="en-US" sz="3200" dirty="0">
              <a:effectLst/>
              <a:ea typeface="Calibri" panose="020F0502020204030204" pitchFamily="34" charset="0"/>
              <a:cs typeface="Times New Roman" panose="02020603050405020304" pitchFamily="18" charset="0"/>
            </a:endParaRPr>
          </a:p>
          <a:p>
            <a:pPr marL="857250" marR="0" lvl="0" indent="-514350" algn="just">
              <a:lnSpc>
                <a:spcPct val="100000"/>
              </a:lnSpc>
              <a:spcBef>
                <a:spcPts val="0"/>
              </a:spcBef>
              <a:spcAft>
                <a:spcPts val="800"/>
              </a:spcAft>
              <a:buFont typeface="+mj-lt"/>
              <a:buAutoNum type="arabicPeriod"/>
            </a:pPr>
            <a:r>
              <a:rPr lang="en-US" sz="3200" dirty="0">
                <a:effectLst/>
                <a:ea typeface="Calibri" panose="020F0502020204030204" pitchFamily="34" charset="0"/>
                <a:cs typeface="Times New Roman" panose="02020603050405020304" pitchFamily="18" charset="0"/>
              </a:rPr>
              <a:t>Arrangements of miscellaneous music pieces with exotic themes (e.g., Geisha, Two Hindoo Pictures).</a:t>
            </a:r>
          </a:p>
          <a:p>
            <a:pPr marL="742950" indent="-742950" algn="just">
              <a:buFont typeface="+mj-lt"/>
              <a:buAutoNum type="arabicPeriod"/>
              <a:defRPr/>
            </a:pPr>
            <a:endParaRPr lang="en-US" altLang="en-US" sz="3600" dirty="0"/>
          </a:p>
          <a:p>
            <a:pPr marL="0" indent="0" algn="just">
              <a:buNone/>
              <a:defRPr/>
            </a:pPr>
            <a:endParaRPr lang="en-US" altLang="en-US" sz="3600" dirty="0"/>
          </a:p>
          <a:p>
            <a:pPr marL="0" indent="0">
              <a:buNone/>
              <a:defRPr/>
            </a:pPr>
            <a:endParaRPr lang="en-US" altLang="en-US" sz="2400" dirty="0"/>
          </a:p>
        </p:txBody>
      </p:sp>
      <p:sp>
        <p:nvSpPr>
          <p:cNvPr id="6148" name="Slide Number Placeholder 5">
            <a:extLst>
              <a:ext uri="{FF2B5EF4-FFF2-40B4-BE49-F238E27FC236}">
                <a16:creationId xmlns:a16="http://schemas.microsoft.com/office/drawing/2014/main" id="{B844FFE1-2AF7-4576-855F-A4F366EA7156}"/>
              </a:ext>
            </a:extLst>
          </p:cNvPr>
          <p:cNvSpPr>
            <a:spLocks noGrp="1"/>
          </p:cNvSpPr>
          <p:nvPr>
            <p:ph type="sldNum" sz="quarter" idx="4294967295"/>
          </p:nvPr>
        </p:nvSpPr>
        <p:spPr bwMode="auto">
          <a:xfrm>
            <a:off x="10058400" y="6245225"/>
            <a:ext cx="2133600" cy="4762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fld id="{A9ED7DFC-3CBD-45FD-A08E-B4EB1A2E6176}" type="slidenum">
              <a:rPr lang="en-US" altLang="en-US" sz="1400">
                <a:latin typeface="Verdana" panose="020B0604030504040204" pitchFamily="34" charset="0"/>
              </a:rPr>
              <a:pPr eaLnBrk="1" hangingPunct="1"/>
              <a:t>31</a:t>
            </a:fld>
            <a:endParaRPr lang="en-US" altLang="en-US" sz="1400">
              <a:latin typeface="Verdana" panose="020B0604030504040204" pitchFamily="34" charset="0"/>
            </a:endParaRPr>
          </a:p>
        </p:txBody>
      </p:sp>
    </p:spTree>
    <p:extLst>
      <p:ext uri="{BB962C8B-B14F-4D97-AF65-F5344CB8AC3E}">
        <p14:creationId xmlns:p14="http://schemas.microsoft.com/office/powerpoint/2010/main" val="1104333694"/>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a:extLst>
              <a:ext uri="{FF2B5EF4-FFF2-40B4-BE49-F238E27FC236}">
                <a16:creationId xmlns:a16="http://schemas.microsoft.com/office/drawing/2014/main" id="{F5FD432B-A2D6-44E8-B040-BAF653B5B9E6}"/>
              </a:ext>
            </a:extLst>
          </p:cNvPr>
          <p:cNvSpPr>
            <a:spLocks noGrp="1" noChangeArrowheads="1"/>
          </p:cNvSpPr>
          <p:nvPr>
            <p:ph type="title" idx="4294967295"/>
          </p:nvPr>
        </p:nvSpPr>
        <p:spPr bwMode="auto">
          <a:xfrm>
            <a:off x="1003797" y="353302"/>
            <a:ext cx="10184405" cy="8259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n-US" altLang="en-US" sz="3600" b="1" dirty="0"/>
              <a:t>Band Director</a:t>
            </a:r>
          </a:p>
        </p:txBody>
      </p:sp>
      <p:sp>
        <p:nvSpPr>
          <p:cNvPr id="5124" name="Rectangle 3">
            <a:extLst>
              <a:ext uri="{FF2B5EF4-FFF2-40B4-BE49-F238E27FC236}">
                <a16:creationId xmlns:a16="http://schemas.microsoft.com/office/drawing/2014/main" id="{D88A068B-42B6-4C29-BC0B-8F2A3FC940C1}"/>
              </a:ext>
            </a:extLst>
          </p:cNvPr>
          <p:cNvSpPr>
            <a:spLocks noGrp="1" noChangeArrowheads="1"/>
          </p:cNvSpPr>
          <p:nvPr>
            <p:ph type="body" idx="4294967295"/>
          </p:nvPr>
        </p:nvSpPr>
        <p:spPr bwMode="auto">
          <a:xfrm>
            <a:off x="956346" y="1113453"/>
            <a:ext cx="10279308" cy="506451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algn="just">
              <a:lnSpc>
                <a:spcPct val="100000"/>
              </a:lnSpc>
              <a:spcBef>
                <a:spcPts val="0"/>
              </a:spcBef>
              <a:spcAft>
                <a:spcPts val="0"/>
              </a:spcAft>
            </a:pPr>
            <a:r>
              <a:rPr lang="en-US" sz="3200" b="1" dirty="0">
                <a:solidFill>
                  <a:srgbClr val="000000"/>
                </a:solidFill>
                <a:effectLst/>
                <a:ea typeface="Calibri" panose="020F0502020204030204" pitchFamily="34" charset="0"/>
              </a:rPr>
              <a:t>SSSPB</a:t>
            </a:r>
            <a:r>
              <a:rPr lang="en-US" sz="3200" dirty="0">
                <a:solidFill>
                  <a:srgbClr val="000000"/>
                </a:solidFill>
                <a:effectLst/>
                <a:ea typeface="Calibri" panose="020F0502020204030204" pitchFamily="34" charset="0"/>
              </a:rPr>
              <a:t> was directed first by F.E. </a:t>
            </a:r>
            <a:r>
              <a:rPr lang="en-US" sz="3200" dirty="0" err="1">
                <a:solidFill>
                  <a:srgbClr val="000000"/>
                </a:solidFill>
                <a:effectLst/>
                <a:ea typeface="Calibri" panose="020F0502020204030204" pitchFamily="34" charset="0"/>
              </a:rPr>
              <a:t>Minns</a:t>
            </a:r>
            <a:r>
              <a:rPr lang="en-US" sz="3200" dirty="0">
                <a:solidFill>
                  <a:srgbClr val="000000"/>
                </a:solidFill>
                <a:effectLst/>
                <a:ea typeface="Calibri" panose="020F0502020204030204" pitchFamily="34" charset="0"/>
              </a:rPr>
              <a:t> till 1935 and was succeeded by J.C. Hitch.</a:t>
            </a:r>
          </a:p>
          <a:p>
            <a:pPr marL="0" marR="0" indent="0" algn="just">
              <a:lnSpc>
                <a:spcPct val="100000"/>
              </a:lnSpc>
              <a:spcBef>
                <a:spcPts val="0"/>
              </a:spcBef>
              <a:spcAft>
                <a:spcPts val="0"/>
              </a:spcAft>
              <a:buNone/>
            </a:pPr>
            <a:endParaRPr lang="en-US" sz="3200" dirty="0">
              <a:solidFill>
                <a:srgbClr val="000000"/>
              </a:solidFill>
              <a:effectLst/>
              <a:ea typeface="Calibri" panose="020F0502020204030204" pitchFamily="34" charset="0"/>
            </a:endParaRPr>
          </a:p>
          <a:p>
            <a:pPr marL="0" marR="0" algn="just">
              <a:lnSpc>
                <a:spcPct val="100000"/>
              </a:lnSpc>
              <a:spcBef>
                <a:spcPts val="0"/>
              </a:spcBef>
              <a:spcAft>
                <a:spcPts val="0"/>
              </a:spcAft>
            </a:pPr>
            <a:r>
              <a:rPr lang="en-US" sz="3200" dirty="0">
                <a:solidFill>
                  <a:srgbClr val="000000"/>
                </a:solidFill>
                <a:effectLst/>
                <a:ea typeface="Calibri" panose="020F0502020204030204" pitchFamily="34" charset="0"/>
              </a:rPr>
              <a:t>The </a:t>
            </a:r>
            <a:r>
              <a:rPr lang="en-US" sz="3200" b="1" dirty="0">
                <a:solidFill>
                  <a:srgbClr val="000000"/>
                </a:solidFill>
                <a:effectLst/>
                <a:ea typeface="Calibri" panose="020F0502020204030204" pitchFamily="34" charset="0"/>
              </a:rPr>
              <a:t>SSSPB</a:t>
            </a:r>
            <a:r>
              <a:rPr lang="en-US" sz="3200" dirty="0">
                <a:solidFill>
                  <a:srgbClr val="000000"/>
                </a:solidFill>
                <a:effectLst/>
                <a:ea typeface="Calibri" panose="020F0502020204030204" pitchFamily="34" charset="0"/>
              </a:rPr>
              <a:t> in the 1920s was one of the sources of Western music available to the public at large: </a:t>
            </a:r>
            <a:r>
              <a:rPr lang="en-US" sz="3200" i="1" dirty="0">
                <a:solidFill>
                  <a:srgbClr val="000000"/>
                </a:solidFill>
                <a:effectLst/>
                <a:ea typeface="Calibri" panose="020F0502020204030204" pitchFamily="34" charset="0"/>
              </a:rPr>
              <a:t>the earliest influences - shall we say, for the ordinary people, was the </a:t>
            </a:r>
            <a:r>
              <a:rPr lang="en-US" sz="3200" b="1" i="1" dirty="0">
                <a:solidFill>
                  <a:srgbClr val="000000"/>
                </a:solidFill>
                <a:effectLst/>
                <a:ea typeface="Calibri" panose="020F0502020204030204" pitchFamily="34" charset="0"/>
              </a:rPr>
              <a:t>Police Band </a:t>
            </a:r>
            <a:r>
              <a:rPr lang="en-US" sz="3200" dirty="0">
                <a:solidFill>
                  <a:srgbClr val="000000"/>
                </a:solidFill>
                <a:effectLst/>
                <a:ea typeface="Calibri" panose="020F0502020204030204" pitchFamily="34" charset="0"/>
              </a:rPr>
              <a:t>[sic]</a:t>
            </a:r>
            <a:r>
              <a:rPr lang="en-US" sz="3200" i="1" dirty="0">
                <a:solidFill>
                  <a:srgbClr val="000000"/>
                </a:solidFill>
                <a:effectLst/>
                <a:ea typeface="Calibri" panose="020F0502020204030204" pitchFamily="34" charset="0"/>
              </a:rPr>
              <a:t>  </a:t>
            </a:r>
          </a:p>
          <a:p>
            <a:pPr marL="0" marR="0" indent="0" algn="just">
              <a:lnSpc>
                <a:spcPct val="100000"/>
              </a:lnSpc>
              <a:spcBef>
                <a:spcPts val="0"/>
              </a:spcBef>
              <a:spcAft>
                <a:spcPts val="0"/>
              </a:spcAft>
              <a:buNone/>
            </a:pPr>
            <a:endParaRPr lang="en-US" sz="3200" i="1" dirty="0">
              <a:solidFill>
                <a:srgbClr val="000000"/>
              </a:solidFill>
              <a:ea typeface="Calibri" panose="020F0502020204030204" pitchFamily="34" charset="0"/>
            </a:endParaRPr>
          </a:p>
          <a:p>
            <a:pPr marL="0" marR="0" indent="0" algn="just">
              <a:lnSpc>
                <a:spcPct val="100000"/>
              </a:lnSpc>
              <a:spcBef>
                <a:spcPts val="0"/>
              </a:spcBef>
              <a:spcAft>
                <a:spcPts val="0"/>
              </a:spcAft>
              <a:buNone/>
            </a:pPr>
            <a:r>
              <a:rPr lang="en-US" sz="3200" dirty="0">
                <a:solidFill>
                  <a:srgbClr val="000000"/>
                </a:solidFill>
                <a:effectLst/>
                <a:ea typeface="Calibri" panose="020F0502020204030204" pitchFamily="34" charset="0"/>
              </a:rPr>
              <a:t>(</a:t>
            </a:r>
            <a:r>
              <a:rPr lang="en-US" sz="3200" dirty="0">
                <a:solidFill>
                  <a:srgbClr val="000000"/>
                </a:solidFill>
                <a:ea typeface="Calibri" panose="020F0502020204030204" pitchFamily="34" charset="0"/>
              </a:rPr>
              <a:t>Paul </a:t>
            </a:r>
            <a:r>
              <a:rPr lang="en-US" sz="3200" dirty="0" err="1">
                <a:solidFill>
                  <a:srgbClr val="000000"/>
                </a:solidFill>
                <a:ea typeface="Calibri" panose="020F0502020204030204" pitchFamily="34" charset="0"/>
              </a:rPr>
              <a:t>Abisheganaden</a:t>
            </a:r>
            <a:r>
              <a:rPr lang="en-US" sz="3200" dirty="0">
                <a:solidFill>
                  <a:srgbClr val="000000"/>
                </a:solidFill>
                <a:ea typeface="Calibri" panose="020F0502020204030204" pitchFamily="34" charset="0"/>
              </a:rPr>
              <a:t>, in </a:t>
            </a:r>
            <a:r>
              <a:rPr lang="en-US" sz="3200" dirty="0">
                <a:solidFill>
                  <a:srgbClr val="000000"/>
                </a:solidFill>
                <a:effectLst/>
                <a:ea typeface="Calibri" panose="020F0502020204030204" pitchFamily="34" charset="0"/>
              </a:rPr>
              <a:t>Dairianathan 2006; 35, emphasis in original).</a:t>
            </a:r>
          </a:p>
        </p:txBody>
      </p:sp>
    </p:spTree>
    <p:extLst>
      <p:ext uri="{BB962C8B-B14F-4D97-AF65-F5344CB8AC3E}">
        <p14:creationId xmlns:p14="http://schemas.microsoft.com/office/powerpoint/2010/main" val="2651859738"/>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a:extLst>
              <a:ext uri="{FF2B5EF4-FFF2-40B4-BE49-F238E27FC236}">
                <a16:creationId xmlns:a16="http://schemas.microsoft.com/office/drawing/2014/main" id="{F5FD432B-A2D6-44E8-B040-BAF653B5B9E6}"/>
              </a:ext>
            </a:extLst>
          </p:cNvPr>
          <p:cNvSpPr>
            <a:spLocks noGrp="1" noChangeArrowheads="1"/>
          </p:cNvSpPr>
          <p:nvPr>
            <p:ph type="title" idx="4294967295"/>
          </p:nvPr>
        </p:nvSpPr>
        <p:spPr bwMode="auto">
          <a:xfrm>
            <a:off x="1102360" y="402672"/>
            <a:ext cx="9987280" cy="89058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n-US" altLang="en-US" sz="3600" b="1" dirty="0"/>
              <a:t>F.E. </a:t>
            </a:r>
            <a:r>
              <a:rPr lang="en-US" altLang="en-US" sz="3600" b="1" dirty="0" err="1"/>
              <a:t>Minns</a:t>
            </a:r>
            <a:endParaRPr lang="en-US" altLang="en-US" sz="3600" b="1" dirty="0"/>
          </a:p>
        </p:txBody>
      </p:sp>
      <p:sp>
        <p:nvSpPr>
          <p:cNvPr id="5124" name="Rectangle 3">
            <a:extLst>
              <a:ext uri="{FF2B5EF4-FFF2-40B4-BE49-F238E27FC236}">
                <a16:creationId xmlns:a16="http://schemas.microsoft.com/office/drawing/2014/main" id="{D88A068B-42B6-4C29-BC0B-8F2A3FC940C1}"/>
              </a:ext>
            </a:extLst>
          </p:cNvPr>
          <p:cNvSpPr>
            <a:spLocks noGrp="1" noChangeArrowheads="1"/>
          </p:cNvSpPr>
          <p:nvPr>
            <p:ph type="body" idx="4294967295"/>
          </p:nvPr>
        </p:nvSpPr>
        <p:spPr bwMode="auto">
          <a:xfrm>
            <a:off x="956347" y="1012371"/>
            <a:ext cx="10279308" cy="520913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just">
              <a:lnSpc>
                <a:spcPct val="100000"/>
              </a:lnSpc>
              <a:spcBef>
                <a:spcPts val="0"/>
              </a:spcBef>
            </a:pPr>
            <a:r>
              <a:rPr lang="en-US" sz="2800" i="1" dirty="0">
                <a:effectLst/>
                <a:ea typeface="Calibri" panose="020F0502020204030204" pitchFamily="34" charset="0"/>
                <a:cs typeface="Times New Roman" panose="02020603050405020304" pitchFamily="18" charset="0"/>
              </a:rPr>
              <a:t>Chief Inspector </a:t>
            </a:r>
            <a:r>
              <a:rPr lang="en-US" sz="2800" i="1" dirty="0" err="1">
                <a:effectLst/>
                <a:ea typeface="Calibri" panose="020F0502020204030204" pitchFamily="34" charset="0"/>
                <a:cs typeface="Times New Roman" panose="02020603050405020304" pitchFamily="18" charset="0"/>
              </a:rPr>
              <a:t>Minns</a:t>
            </a:r>
            <a:r>
              <a:rPr lang="en-US" sz="2800" i="1" dirty="0">
                <a:effectLst/>
                <a:ea typeface="Calibri" panose="020F0502020204030204" pitchFamily="34" charset="0"/>
                <a:cs typeface="Times New Roman" panose="02020603050405020304" pitchFamily="18" charset="0"/>
              </a:rPr>
              <a:t> will long be remembered by Singaporeans for his part in providing the orchestral accompaniment for the Gilbert and Sullivan Productions of the Singapore Amateur Operatic Society. </a:t>
            </a:r>
          </a:p>
          <a:p>
            <a:pPr algn="just">
              <a:lnSpc>
                <a:spcPct val="100000"/>
              </a:lnSpc>
              <a:spcBef>
                <a:spcPts val="0"/>
              </a:spcBef>
            </a:pPr>
            <a:endParaRPr lang="en-US" sz="2800" i="1" dirty="0">
              <a:ea typeface="Calibri" panose="020F0502020204030204" pitchFamily="34" charset="0"/>
              <a:cs typeface="Times New Roman" panose="02020603050405020304" pitchFamily="18" charset="0"/>
            </a:endParaRPr>
          </a:p>
          <a:p>
            <a:pPr algn="just">
              <a:lnSpc>
                <a:spcPct val="100000"/>
              </a:lnSpc>
              <a:spcBef>
                <a:spcPts val="0"/>
              </a:spcBef>
            </a:pPr>
            <a:r>
              <a:rPr lang="en-US" sz="2800" i="1" dirty="0">
                <a:effectLst/>
                <a:ea typeface="Calibri" panose="020F0502020204030204" pitchFamily="34" charset="0"/>
                <a:cs typeface="Times New Roman" panose="02020603050405020304" pitchFamily="18" charset="0"/>
              </a:rPr>
              <a:t>In those days the musical score of the Sullivan operas was subject to certain copyright restrictions; and I recall </a:t>
            </a:r>
            <a:r>
              <a:rPr lang="en-US" sz="2800" i="1" dirty="0" err="1">
                <a:effectLst/>
                <a:ea typeface="Calibri" panose="020F0502020204030204" pitchFamily="34" charset="0"/>
                <a:cs typeface="Times New Roman" panose="02020603050405020304" pitchFamily="18" charset="0"/>
              </a:rPr>
              <a:t>Minns</a:t>
            </a:r>
            <a:r>
              <a:rPr lang="en-US" sz="2800" i="1" dirty="0">
                <a:effectLst/>
                <a:ea typeface="Calibri" panose="020F0502020204030204" pitchFamily="34" charset="0"/>
                <a:cs typeface="Times New Roman" panose="02020603050405020304" pitchFamily="18" charset="0"/>
              </a:rPr>
              <a:t> spent many of his leisure hours for some months in transcribing by hand all the band parts for one of these productions </a:t>
            </a:r>
          </a:p>
          <a:p>
            <a:pPr marL="0" marR="0" indent="0" algn="just">
              <a:spcBef>
                <a:spcPts val="0"/>
              </a:spcBef>
              <a:spcAft>
                <a:spcPts val="0"/>
              </a:spcAft>
              <a:buNone/>
            </a:pPr>
            <a:r>
              <a:rPr lang="en-US" sz="3200" i="1" dirty="0">
                <a:ea typeface="Calibri" panose="020F0502020204030204" pitchFamily="34" charset="0"/>
                <a:cs typeface="Times New Roman" panose="02020603050405020304" pitchFamily="18" charset="0"/>
              </a:rPr>
              <a:t>		</a:t>
            </a:r>
          </a:p>
          <a:p>
            <a:pPr marL="0" marR="0" indent="0" algn="r">
              <a:spcBef>
                <a:spcPts val="0"/>
              </a:spcBef>
              <a:spcAft>
                <a:spcPts val="0"/>
              </a:spcAft>
              <a:buNone/>
            </a:pPr>
            <a:r>
              <a:rPr lang="en-US" sz="2800" i="1" dirty="0">
                <a:effectLst/>
                <a:ea typeface="Calibri" panose="020F0502020204030204" pitchFamily="34" charset="0"/>
                <a:cs typeface="Times New Roman" panose="02020603050405020304" pitchFamily="18" charset="0"/>
              </a:rPr>
              <a:t>(Alec Dixon cited in Dairianathan 2006, 36)</a:t>
            </a:r>
            <a:endParaRPr lang="en-US" sz="28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89144121"/>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a:extLst>
              <a:ext uri="{FF2B5EF4-FFF2-40B4-BE49-F238E27FC236}">
                <a16:creationId xmlns:a16="http://schemas.microsoft.com/office/drawing/2014/main" id="{F5FD432B-A2D6-44E8-B040-BAF653B5B9E6}"/>
              </a:ext>
            </a:extLst>
          </p:cNvPr>
          <p:cNvSpPr>
            <a:spLocks noGrp="1" noChangeArrowheads="1"/>
          </p:cNvSpPr>
          <p:nvPr>
            <p:ph type="title" idx="4294967295"/>
          </p:nvPr>
        </p:nvSpPr>
        <p:spPr bwMode="auto">
          <a:xfrm>
            <a:off x="1097280" y="402672"/>
            <a:ext cx="10027920" cy="58284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n-US" altLang="en-US" sz="3600" b="1" dirty="0"/>
              <a:t>F.E. </a:t>
            </a:r>
            <a:r>
              <a:rPr lang="en-US" altLang="en-US" sz="3600" b="1" dirty="0" err="1"/>
              <a:t>Minns</a:t>
            </a:r>
            <a:endParaRPr lang="en-US" altLang="en-US" sz="3600" b="1" dirty="0"/>
          </a:p>
        </p:txBody>
      </p:sp>
      <p:sp>
        <p:nvSpPr>
          <p:cNvPr id="5124" name="Rectangle 3">
            <a:extLst>
              <a:ext uri="{FF2B5EF4-FFF2-40B4-BE49-F238E27FC236}">
                <a16:creationId xmlns:a16="http://schemas.microsoft.com/office/drawing/2014/main" id="{D88A068B-42B6-4C29-BC0B-8F2A3FC940C1}"/>
              </a:ext>
            </a:extLst>
          </p:cNvPr>
          <p:cNvSpPr>
            <a:spLocks noGrp="1" noChangeArrowheads="1"/>
          </p:cNvSpPr>
          <p:nvPr>
            <p:ph type="body" idx="4294967295"/>
          </p:nvPr>
        </p:nvSpPr>
        <p:spPr bwMode="auto">
          <a:xfrm>
            <a:off x="956347" y="985520"/>
            <a:ext cx="10279308" cy="523598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just">
              <a:lnSpc>
                <a:spcPct val="100000"/>
              </a:lnSpc>
              <a:spcBef>
                <a:spcPts val="0"/>
              </a:spcBef>
            </a:pPr>
            <a:r>
              <a:rPr lang="en-US" sz="2400" i="1" dirty="0">
                <a:ea typeface="Calibri" panose="020F0502020204030204" pitchFamily="34" charset="0"/>
                <a:cs typeface="Times New Roman" panose="02020603050405020304" pitchFamily="18" charset="0"/>
              </a:rPr>
              <a:t>The production</a:t>
            </a:r>
            <a:r>
              <a:rPr lang="en-US" sz="2400" i="1" dirty="0">
                <a:effectLst/>
                <a:ea typeface="Calibri" panose="020F0502020204030204" pitchFamily="34" charset="0"/>
                <a:cs typeface="Times New Roman" panose="02020603050405020304" pitchFamily="18" charset="0"/>
              </a:rPr>
              <a:t> is well served by its musical director, Mr. F. E.  </a:t>
            </a:r>
            <a:r>
              <a:rPr lang="en-US" sz="2400" i="1" dirty="0" err="1">
                <a:effectLst/>
                <a:ea typeface="Calibri" panose="020F0502020204030204" pitchFamily="34" charset="0"/>
                <a:cs typeface="Times New Roman" panose="02020603050405020304" pitchFamily="18" charset="0"/>
              </a:rPr>
              <a:t>Minns</a:t>
            </a:r>
            <a:r>
              <a:rPr lang="en-US" sz="2400" i="1" dirty="0">
                <a:effectLst/>
                <a:ea typeface="Calibri" panose="020F0502020204030204" pitchFamily="34" charset="0"/>
                <a:cs typeface="Times New Roman" panose="02020603050405020304" pitchFamily="18" charset="0"/>
              </a:rPr>
              <a:t> and the orchestra. Often the work of the orchestra is overlooked, but its part in such a production as </a:t>
            </a:r>
            <a:r>
              <a:rPr lang="en-US" sz="2400" b="1" i="1" dirty="0">
                <a:effectLst/>
                <a:ea typeface="Calibri" panose="020F0502020204030204" pitchFamily="34" charset="0"/>
                <a:cs typeface="Times New Roman" panose="02020603050405020304" pitchFamily="18" charset="0"/>
              </a:rPr>
              <a:t>The Sorcerer </a:t>
            </a:r>
            <a:r>
              <a:rPr lang="en-US" sz="2400" dirty="0">
                <a:effectLst/>
                <a:ea typeface="Calibri" panose="020F0502020204030204" pitchFamily="34" charset="0"/>
                <a:cs typeface="Times New Roman" panose="02020603050405020304" pitchFamily="18" charset="0"/>
              </a:rPr>
              <a:t>[Gilbert and Sullivan]</a:t>
            </a:r>
            <a:r>
              <a:rPr lang="en-US" sz="2400" b="1" i="1" dirty="0">
                <a:effectLst/>
                <a:ea typeface="Calibri" panose="020F0502020204030204" pitchFamily="34" charset="0"/>
                <a:cs typeface="Times New Roman" panose="02020603050405020304" pitchFamily="18" charset="0"/>
              </a:rPr>
              <a:t> </a:t>
            </a:r>
            <a:r>
              <a:rPr lang="en-US" sz="2400" i="1" dirty="0">
                <a:effectLst/>
                <a:ea typeface="Calibri" panose="020F0502020204030204" pitchFamily="34" charset="0"/>
                <a:cs typeface="Times New Roman" panose="02020603050405020304" pitchFamily="18" charset="0"/>
              </a:rPr>
              <a:t>is a very important one, and the members are to be congratulated on their good work. Mr</a:t>
            </a:r>
            <a:r>
              <a:rPr lang="en-US" sz="2400" i="1" dirty="0">
                <a:ea typeface="Calibri" panose="020F0502020204030204" pitchFamily="34" charset="0"/>
                <a:cs typeface="Times New Roman" panose="02020603050405020304" pitchFamily="18" charset="0"/>
              </a:rPr>
              <a:t>. </a:t>
            </a:r>
            <a:r>
              <a:rPr lang="en-US" sz="2400" i="1" dirty="0" err="1">
                <a:ea typeface="Calibri" panose="020F0502020204030204" pitchFamily="34" charset="0"/>
                <a:cs typeface="Times New Roman" panose="02020603050405020304" pitchFamily="18" charset="0"/>
              </a:rPr>
              <a:t>Minns</a:t>
            </a:r>
            <a:r>
              <a:rPr lang="en-US" sz="2400" i="1" dirty="0">
                <a:ea typeface="Calibri" panose="020F0502020204030204" pitchFamily="34" charset="0"/>
                <a:cs typeface="Times New Roman" panose="02020603050405020304" pitchFamily="18" charset="0"/>
              </a:rPr>
              <a:t> who did </a:t>
            </a:r>
            <a:r>
              <a:rPr lang="en-US" sz="2400" dirty="0">
                <a:ea typeface="Calibri" panose="020F0502020204030204" pitchFamily="34" charset="0"/>
                <a:cs typeface="Times New Roman" panose="02020603050405020304" pitchFamily="18" charset="0"/>
              </a:rPr>
              <a:t>all the orchestration himself</a:t>
            </a:r>
            <a:r>
              <a:rPr lang="en-US" sz="2400" i="1" dirty="0">
                <a:ea typeface="Calibri" panose="020F0502020204030204" pitchFamily="34" charset="0"/>
                <a:cs typeface="Times New Roman" panose="02020603050405020304" pitchFamily="18" charset="0"/>
              </a:rPr>
              <a:t>, is a big asset to the A .D. C. </a:t>
            </a:r>
            <a:r>
              <a:rPr lang="en-US" sz="2400" dirty="0">
                <a:ea typeface="Calibri" panose="020F0502020204030204" pitchFamily="34" charset="0"/>
                <a:cs typeface="Times New Roman" panose="02020603050405020304" pitchFamily="18" charset="0"/>
              </a:rPr>
              <a:t>[Amateur Dramatic Company]</a:t>
            </a:r>
            <a:r>
              <a:rPr lang="en-US" sz="2400" i="1" dirty="0">
                <a:ea typeface="Calibri" panose="020F0502020204030204" pitchFamily="34" charset="0"/>
                <a:cs typeface="Times New Roman" panose="02020603050405020304" pitchFamily="18" charset="0"/>
              </a:rPr>
              <a:t> musical productions.</a:t>
            </a:r>
            <a:endParaRPr lang="en-US" sz="2400" i="1" dirty="0">
              <a:effectLst/>
              <a:ea typeface="Calibri" panose="020F0502020204030204" pitchFamily="34" charset="0"/>
              <a:cs typeface="Times New Roman" panose="02020603050405020304" pitchFamily="18" charset="0"/>
            </a:endParaRPr>
          </a:p>
          <a:p>
            <a:pPr algn="r">
              <a:lnSpc>
                <a:spcPct val="100000"/>
              </a:lnSpc>
              <a:spcBef>
                <a:spcPts val="0"/>
              </a:spcBef>
            </a:pPr>
            <a:r>
              <a:rPr lang="en-US" sz="2000" b="0" i="0" dirty="0">
                <a:solidFill>
                  <a:srgbClr val="414952"/>
                </a:solidFill>
                <a:effectLst/>
                <a:latin typeface="+mj-lt"/>
              </a:rPr>
              <a:t>Straits Budget, 8 July 1926, Page 8</a:t>
            </a:r>
            <a:endParaRPr lang="en-US" sz="2600" i="1" dirty="0">
              <a:ea typeface="Calibri" panose="020F0502020204030204" pitchFamily="34" charset="0"/>
              <a:cs typeface="Times New Roman" panose="02020603050405020304" pitchFamily="18" charset="0"/>
            </a:endParaRPr>
          </a:p>
          <a:p>
            <a:pPr algn="just">
              <a:lnSpc>
                <a:spcPct val="100000"/>
              </a:lnSpc>
              <a:spcBef>
                <a:spcPts val="0"/>
              </a:spcBef>
            </a:pPr>
            <a:endParaRPr lang="en-US" sz="2400" i="1" dirty="0">
              <a:effectLst/>
              <a:ea typeface="Calibri" panose="020F0502020204030204" pitchFamily="34" charset="0"/>
              <a:cs typeface="Times New Roman" panose="02020603050405020304" pitchFamily="18" charset="0"/>
            </a:endParaRPr>
          </a:p>
          <a:p>
            <a:pPr algn="just">
              <a:lnSpc>
                <a:spcPct val="100000"/>
              </a:lnSpc>
              <a:spcBef>
                <a:spcPts val="0"/>
              </a:spcBef>
            </a:pPr>
            <a:r>
              <a:rPr lang="en-US" sz="2400" i="1" dirty="0">
                <a:effectLst/>
                <a:ea typeface="Calibri" panose="020F0502020204030204" pitchFamily="34" charset="0"/>
                <a:cs typeface="Times New Roman" panose="02020603050405020304" pitchFamily="18" charset="0"/>
              </a:rPr>
              <a:t>The principals were very good, the choruses, sung by a chorus larger probably than any that has supported a production of this kind in Singapore before, were splendid, and a full orchestra, supplemented by members of the Police Band </a:t>
            </a:r>
            <a:r>
              <a:rPr lang="en-US" sz="2400" dirty="0">
                <a:effectLst/>
                <a:ea typeface="Calibri" panose="020F0502020204030204" pitchFamily="34" charset="0"/>
                <a:cs typeface="Times New Roman" panose="02020603050405020304" pitchFamily="18" charset="0"/>
              </a:rPr>
              <a:t>[sic]</a:t>
            </a:r>
            <a:r>
              <a:rPr lang="en-US" sz="2400" i="1" dirty="0">
                <a:effectLst/>
                <a:ea typeface="Calibri" panose="020F0502020204030204" pitchFamily="34" charset="0"/>
                <a:cs typeface="Times New Roman" panose="02020603050405020304" pitchFamily="18" charset="0"/>
              </a:rPr>
              <a:t>, and ably conducted by Mr. F. </a:t>
            </a:r>
            <a:r>
              <a:rPr lang="en-US" sz="2400" i="1" dirty="0" err="1">
                <a:effectLst/>
                <a:ea typeface="Calibri" panose="020F0502020204030204" pitchFamily="34" charset="0"/>
                <a:cs typeface="Times New Roman" panose="02020603050405020304" pitchFamily="18" charset="0"/>
              </a:rPr>
              <a:t>Minns</a:t>
            </a:r>
            <a:r>
              <a:rPr lang="en-US" sz="2400" i="1" dirty="0">
                <a:effectLst/>
                <a:ea typeface="Calibri" panose="020F0502020204030204" pitchFamily="34" charset="0"/>
                <a:cs typeface="Times New Roman" panose="02020603050405020304" pitchFamily="18" charset="0"/>
              </a:rPr>
              <a:t>, did full justice to the fine music.</a:t>
            </a:r>
          </a:p>
          <a:p>
            <a:pPr algn="r">
              <a:spcBef>
                <a:spcPts val="1000"/>
              </a:spcBef>
            </a:pPr>
            <a:r>
              <a:rPr lang="en-US" sz="2000" b="0" i="0" dirty="0">
                <a:solidFill>
                  <a:srgbClr val="414952"/>
                </a:solidFill>
                <a:effectLst/>
                <a:latin typeface="+mj-lt"/>
              </a:rPr>
              <a:t>The Singapore Free Press and Mercantile Advertiser, 25 March 1927, Page 16</a:t>
            </a:r>
          </a:p>
          <a:p>
            <a:pPr marL="0" marR="0" algn="just">
              <a:spcBef>
                <a:spcPts val="0"/>
              </a:spcBef>
              <a:spcAft>
                <a:spcPts val="0"/>
              </a:spcAft>
            </a:pPr>
            <a:endParaRPr lang="en-US" sz="2800" i="1" dirty="0">
              <a:effectLst/>
              <a:ea typeface="Calibri" panose="020F0502020204030204" pitchFamily="34" charset="0"/>
              <a:cs typeface="Times New Roman" panose="02020603050405020304" pitchFamily="18" charset="0"/>
            </a:endParaRPr>
          </a:p>
          <a:p>
            <a:pPr marL="0" indent="0" algn="r">
              <a:buNone/>
            </a:pPr>
            <a:endParaRPr lang="en-US" sz="2000" b="0" i="0" dirty="0">
              <a:solidFill>
                <a:srgbClr val="414952"/>
              </a:solidFill>
              <a:effectLst/>
              <a:latin typeface="+mj-lt"/>
            </a:endParaRPr>
          </a:p>
        </p:txBody>
      </p:sp>
    </p:spTree>
    <p:extLst>
      <p:ext uri="{BB962C8B-B14F-4D97-AF65-F5344CB8AC3E}">
        <p14:creationId xmlns:p14="http://schemas.microsoft.com/office/powerpoint/2010/main" val="3060755003"/>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a:extLst>
              <a:ext uri="{FF2B5EF4-FFF2-40B4-BE49-F238E27FC236}">
                <a16:creationId xmlns:a16="http://schemas.microsoft.com/office/drawing/2014/main" id="{F5FD432B-A2D6-44E8-B040-BAF653B5B9E6}"/>
              </a:ext>
            </a:extLst>
          </p:cNvPr>
          <p:cNvSpPr>
            <a:spLocks noGrp="1" noChangeArrowheads="1"/>
          </p:cNvSpPr>
          <p:nvPr>
            <p:ph type="title" idx="4294967295"/>
          </p:nvPr>
        </p:nvSpPr>
        <p:spPr bwMode="auto">
          <a:xfrm>
            <a:off x="1188720" y="215629"/>
            <a:ext cx="9814560" cy="7620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n-US" altLang="en-US" sz="3600" b="1" dirty="0"/>
              <a:t>SSSPB during the Japanese Occupation</a:t>
            </a:r>
          </a:p>
        </p:txBody>
      </p:sp>
      <p:sp>
        <p:nvSpPr>
          <p:cNvPr id="5124" name="Rectangle 3">
            <a:extLst>
              <a:ext uri="{FF2B5EF4-FFF2-40B4-BE49-F238E27FC236}">
                <a16:creationId xmlns:a16="http://schemas.microsoft.com/office/drawing/2014/main" id="{D88A068B-42B6-4C29-BC0B-8F2A3FC940C1}"/>
              </a:ext>
            </a:extLst>
          </p:cNvPr>
          <p:cNvSpPr>
            <a:spLocks noGrp="1" noChangeArrowheads="1"/>
          </p:cNvSpPr>
          <p:nvPr>
            <p:ph type="body" idx="4294967295"/>
          </p:nvPr>
        </p:nvSpPr>
        <p:spPr bwMode="auto">
          <a:xfrm>
            <a:off x="0" y="1116543"/>
            <a:ext cx="12061371" cy="584562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just">
              <a:lnSpc>
                <a:spcPct val="100000"/>
              </a:lnSpc>
              <a:spcBef>
                <a:spcPts val="0"/>
              </a:spcBef>
            </a:pPr>
            <a:r>
              <a:rPr lang="en-US" sz="3200" b="0" i="0" u="none" strike="noStrike" baseline="0" dirty="0" err="1">
                <a:solidFill>
                  <a:srgbClr val="000000"/>
                </a:solidFill>
              </a:rPr>
              <a:t>Syonan</a:t>
            </a:r>
            <a:r>
              <a:rPr lang="en-US" sz="3200" b="0" i="0" u="none" strike="noStrike" baseline="0" dirty="0">
                <a:solidFill>
                  <a:srgbClr val="000000"/>
                </a:solidFill>
              </a:rPr>
              <a:t> Times 17 June 1942: </a:t>
            </a:r>
            <a:r>
              <a:rPr lang="en-US" sz="3200" b="0" i="1" u="none" strike="noStrike" baseline="0" dirty="0">
                <a:solidFill>
                  <a:srgbClr val="000000"/>
                </a:solidFill>
              </a:rPr>
              <a:t>The </a:t>
            </a:r>
            <a:r>
              <a:rPr lang="en-US" sz="3200" b="0" i="1" u="none" strike="noStrike" baseline="0" dirty="0" err="1">
                <a:solidFill>
                  <a:srgbClr val="000000"/>
                </a:solidFill>
              </a:rPr>
              <a:t>Syonan</a:t>
            </a:r>
            <a:r>
              <a:rPr lang="en-US" sz="3200" b="0" i="1" u="none" strike="noStrike" baseline="0" dirty="0">
                <a:solidFill>
                  <a:srgbClr val="000000"/>
                </a:solidFill>
              </a:rPr>
              <a:t> Police Band will perform at the Waterloo Street bandstand today from 7pm-8pm. </a:t>
            </a:r>
            <a:r>
              <a:rPr lang="en-US" sz="3200" b="0" u="none" strike="noStrike" baseline="0" dirty="0">
                <a:solidFill>
                  <a:srgbClr val="000000"/>
                </a:solidFill>
              </a:rPr>
              <a:t>[conducted by Mr. Ganda Singh]</a:t>
            </a:r>
          </a:p>
          <a:p>
            <a:pPr algn="just">
              <a:lnSpc>
                <a:spcPct val="100000"/>
              </a:lnSpc>
              <a:spcBef>
                <a:spcPts val="0"/>
              </a:spcBef>
            </a:pPr>
            <a:endParaRPr lang="en-US" sz="3200" b="0" u="none" strike="noStrike" baseline="0" dirty="0">
              <a:solidFill>
                <a:srgbClr val="000000"/>
              </a:solidFill>
            </a:endParaRPr>
          </a:p>
          <a:p>
            <a:pPr algn="just">
              <a:lnSpc>
                <a:spcPct val="100000"/>
              </a:lnSpc>
              <a:spcBef>
                <a:spcPts val="0"/>
              </a:spcBef>
            </a:pPr>
            <a:r>
              <a:rPr lang="en-US" sz="3200" b="0" i="0" u="none" strike="noStrike" baseline="0" dirty="0" err="1">
                <a:solidFill>
                  <a:srgbClr val="000000"/>
                </a:solidFill>
              </a:rPr>
              <a:t>Syonan</a:t>
            </a:r>
            <a:r>
              <a:rPr lang="en-US" sz="3200" b="0" i="0" u="none" strike="noStrike" baseline="0" dirty="0">
                <a:solidFill>
                  <a:srgbClr val="000000"/>
                </a:solidFill>
              </a:rPr>
              <a:t> Times 15 June 1944, </a:t>
            </a:r>
            <a:r>
              <a:rPr lang="en-US" sz="3200" b="0" i="1" u="none" strike="noStrike" baseline="0" dirty="0">
                <a:solidFill>
                  <a:srgbClr val="000000"/>
                </a:solidFill>
              </a:rPr>
              <a:t>The </a:t>
            </a:r>
            <a:r>
              <a:rPr lang="en-US" sz="3200" b="0" i="1" u="none" strike="noStrike" baseline="0" dirty="0" err="1">
                <a:solidFill>
                  <a:srgbClr val="000000"/>
                </a:solidFill>
              </a:rPr>
              <a:t>Syonan</a:t>
            </a:r>
            <a:r>
              <a:rPr lang="en-US" sz="3200" b="0" i="1" u="none" strike="noStrike" baseline="0" dirty="0">
                <a:solidFill>
                  <a:srgbClr val="000000"/>
                </a:solidFill>
              </a:rPr>
              <a:t> Police Band will perform at Hong Lim Green from 7-8 pm on Sunday </a:t>
            </a:r>
            <a:r>
              <a:rPr lang="en-US" sz="3200" b="0" i="0" u="none" strike="noStrike" baseline="0" dirty="0">
                <a:solidFill>
                  <a:srgbClr val="000000"/>
                </a:solidFill>
              </a:rPr>
              <a:t>offering repertoire such as </a:t>
            </a:r>
            <a:r>
              <a:rPr lang="en-US" sz="3200" b="0" i="1" u="none" strike="noStrike" baseline="0" dirty="0" err="1">
                <a:solidFill>
                  <a:srgbClr val="000000"/>
                </a:solidFill>
              </a:rPr>
              <a:t>Kogun</a:t>
            </a:r>
            <a:r>
              <a:rPr lang="en-US" sz="3200" b="0" i="1" u="none" strike="noStrike" baseline="0" dirty="0">
                <a:solidFill>
                  <a:srgbClr val="000000"/>
                </a:solidFill>
              </a:rPr>
              <a:t> No </a:t>
            </a:r>
            <a:r>
              <a:rPr lang="en-US" sz="3200" b="0" i="1" u="none" strike="noStrike" baseline="0" dirty="0" err="1">
                <a:solidFill>
                  <a:srgbClr val="000000"/>
                </a:solidFill>
              </a:rPr>
              <a:t>Sieka</a:t>
            </a:r>
            <a:r>
              <a:rPr lang="en-US" sz="3200" b="0" i="1" u="none" strike="noStrike" baseline="0" dirty="0">
                <a:solidFill>
                  <a:srgbClr val="000000"/>
                </a:solidFill>
              </a:rPr>
              <a:t> and Military Band I</a:t>
            </a:r>
            <a:r>
              <a:rPr lang="en-US" sz="3200" b="0" i="0" u="none" strike="noStrike" baseline="0" dirty="0">
                <a:solidFill>
                  <a:srgbClr val="000000"/>
                </a:solidFill>
              </a:rPr>
              <a:t>. </a:t>
            </a:r>
          </a:p>
          <a:p>
            <a:pPr algn="just">
              <a:lnSpc>
                <a:spcPct val="100000"/>
              </a:lnSpc>
              <a:spcBef>
                <a:spcPts val="0"/>
              </a:spcBef>
            </a:pPr>
            <a:endParaRPr lang="en-US" sz="3200" b="0" i="0" u="none" strike="noStrike" baseline="0" dirty="0">
              <a:solidFill>
                <a:srgbClr val="000000"/>
              </a:solidFill>
            </a:endParaRPr>
          </a:p>
          <a:p>
            <a:pPr algn="just">
              <a:lnSpc>
                <a:spcPct val="100000"/>
              </a:lnSpc>
              <a:spcBef>
                <a:spcPts val="0"/>
              </a:spcBef>
            </a:pPr>
            <a:r>
              <a:rPr lang="en-US" sz="3200" b="0" i="0" u="none" strike="noStrike" baseline="0" dirty="0" err="1">
                <a:solidFill>
                  <a:srgbClr val="000000"/>
                </a:solidFill>
              </a:rPr>
              <a:t>Syonan</a:t>
            </a:r>
            <a:r>
              <a:rPr lang="en-US" sz="3200" b="0" i="0" u="none" strike="noStrike" baseline="0" dirty="0">
                <a:solidFill>
                  <a:srgbClr val="000000"/>
                </a:solidFill>
              </a:rPr>
              <a:t> Times June 11 1944, at Jalan </a:t>
            </a:r>
            <a:r>
              <a:rPr lang="en-US" sz="3200" b="0" i="0" u="none" strike="noStrike" baseline="0" dirty="0" err="1">
                <a:solidFill>
                  <a:srgbClr val="000000"/>
                </a:solidFill>
              </a:rPr>
              <a:t>Besar</a:t>
            </a:r>
            <a:r>
              <a:rPr lang="en-US" sz="3200" b="0" i="0" u="none" strike="noStrike" baseline="0" dirty="0">
                <a:solidFill>
                  <a:srgbClr val="000000"/>
                </a:solidFill>
              </a:rPr>
              <a:t> and 14</a:t>
            </a:r>
            <a:r>
              <a:rPr lang="en-US" sz="3200" b="0" i="0" u="none" strike="noStrike" baseline="30000" dirty="0">
                <a:solidFill>
                  <a:srgbClr val="000000"/>
                </a:solidFill>
              </a:rPr>
              <a:t>th </a:t>
            </a:r>
            <a:r>
              <a:rPr lang="en-US" sz="3200" b="0" i="0" u="none" strike="noStrike" baseline="0" dirty="0">
                <a:solidFill>
                  <a:srgbClr val="000000"/>
                </a:solidFill>
              </a:rPr>
              <a:t>June at the Botanical Gardens.				(</a:t>
            </a:r>
            <a:r>
              <a:rPr lang="en-US" sz="3200" i="1" dirty="0">
                <a:solidFill>
                  <a:srgbClr val="000000"/>
                </a:solidFill>
              </a:rPr>
              <a:t>Dairianathan 2006, 37</a:t>
            </a:r>
            <a:r>
              <a:rPr lang="en-US" sz="3200" i="1" dirty="0">
                <a:solidFill>
                  <a:srgbClr val="000000"/>
                </a:solidFill>
                <a:latin typeface="Times New Roman" panose="02020603050405020304" pitchFamily="18" charset="0"/>
              </a:rPr>
              <a:t>)</a:t>
            </a:r>
            <a:endParaRPr lang="en-US" sz="3200" b="0" i="0" dirty="0">
              <a:solidFill>
                <a:srgbClr val="000000"/>
              </a:solidFill>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554350576"/>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2B679EDA-2141-4048-937A-0BA6BA9C94CA}"/>
              </a:ext>
            </a:extLst>
          </p:cNvPr>
          <p:cNvSpPr>
            <a:spLocks noGrp="1" noChangeArrowheads="1"/>
          </p:cNvSpPr>
          <p:nvPr>
            <p:ph type="title" idx="4294967295"/>
          </p:nvPr>
        </p:nvSpPr>
        <p:spPr bwMode="auto">
          <a:xfrm>
            <a:off x="620784" y="373106"/>
            <a:ext cx="10677135" cy="82296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n-US" altLang="en-US" sz="3600" b="1" dirty="0"/>
              <a:t>Technology and Affordance/s</a:t>
            </a:r>
          </a:p>
        </p:txBody>
      </p:sp>
      <p:sp>
        <p:nvSpPr>
          <p:cNvPr id="4099" name="Rectangle 3">
            <a:extLst>
              <a:ext uri="{FF2B5EF4-FFF2-40B4-BE49-F238E27FC236}">
                <a16:creationId xmlns:a16="http://schemas.microsoft.com/office/drawing/2014/main" id="{B4ED4CD0-C7EC-400F-83B7-35B5DA6B94B5}"/>
              </a:ext>
            </a:extLst>
          </p:cNvPr>
          <p:cNvSpPr>
            <a:spLocks noGrp="1" noChangeArrowheads="1"/>
          </p:cNvSpPr>
          <p:nvPr>
            <p:ph idx="4294967295"/>
          </p:nvPr>
        </p:nvSpPr>
        <p:spPr>
          <a:xfrm>
            <a:off x="486561" y="1117600"/>
            <a:ext cx="10972800" cy="5032188"/>
          </a:xfrm>
          <a:prstGeom prst="rect">
            <a:avLst/>
          </a:prstGeom>
        </p:spPr>
        <p:txBody>
          <a:bodyPr/>
          <a:lstStyle/>
          <a:p>
            <a:pPr marL="0" marR="0" indent="0" algn="just">
              <a:spcBef>
                <a:spcPts val="0"/>
              </a:spcBef>
              <a:spcAft>
                <a:spcPts val="0"/>
              </a:spcAft>
              <a:buNone/>
            </a:pPr>
            <a:r>
              <a:rPr lang="en-US" sz="2000" i="1" dirty="0">
                <a:effectLst/>
                <a:latin typeface="Calibri" panose="020F0502020204030204" pitchFamily="34" charset="0"/>
                <a:ea typeface="Calibri" panose="020F0502020204030204" pitchFamily="34" charset="0"/>
              </a:rPr>
              <a:t>‘</a:t>
            </a:r>
            <a:r>
              <a:rPr lang="en-US" sz="2800" i="1" dirty="0">
                <a:effectLst/>
                <a:ea typeface="Calibri" panose="020F0502020204030204" pitchFamily="34" charset="0"/>
              </a:rPr>
              <a:t>human beings have puzzled over…something they acquire without knowing how, that they possess but which something possesses them even more, that is not a part of them but without which they would not be what they are</a:t>
            </a:r>
            <a:r>
              <a:rPr lang="en-US" sz="2800" dirty="0">
                <a:effectLst/>
                <a:ea typeface="Calibri" panose="020F0502020204030204" pitchFamily="34" charset="0"/>
              </a:rPr>
              <a:t>’ </a:t>
            </a:r>
          </a:p>
          <a:p>
            <a:pPr marL="0" marR="0" indent="0" algn="just">
              <a:spcBef>
                <a:spcPts val="0"/>
              </a:spcBef>
              <a:spcAft>
                <a:spcPts val="0"/>
              </a:spcAft>
              <a:buNone/>
            </a:pPr>
            <a:r>
              <a:rPr lang="en-US" sz="2800" dirty="0">
                <a:ea typeface="Calibri" panose="020F0502020204030204" pitchFamily="34" charset="0"/>
              </a:rPr>
              <a:t>							</a:t>
            </a:r>
            <a:r>
              <a:rPr lang="en-US" sz="2800" dirty="0">
                <a:effectLst/>
                <a:ea typeface="Calibri" panose="020F0502020204030204" pitchFamily="34" charset="0"/>
              </a:rPr>
              <a:t>(</a:t>
            </a:r>
            <a:r>
              <a:rPr lang="en-US" sz="2800" dirty="0" err="1">
                <a:effectLst/>
                <a:ea typeface="Calibri" panose="020F0502020204030204" pitchFamily="34" charset="0"/>
              </a:rPr>
              <a:t>Sigaut</a:t>
            </a:r>
            <a:r>
              <a:rPr lang="en-US" sz="2800" dirty="0">
                <a:effectLst/>
                <a:ea typeface="Calibri" panose="020F0502020204030204" pitchFamily="34" charset="0"/>
              </a:rPr>
              <a:t> 2002, p. 421). </a:t>
            </a:r>
          </a:p>
          <a:p>
            <a:pPr marL="0" marR="0" indent="0" algn="just">
              <a:spcBef>
                <a:spcPts val="0"/>
              </a:spcBef>
              <a:spcAft>
                <a:spcPts val="0"/>
              </a:spcAft>
              <a:buNone/>
            </a:pPr>
            <a:endParaRPr lang="en-US" sz="2800" dirty="0">
              <a:effectLst/>
              <a:ea typeface="Calibri" panose="020F0502020204030204" pitchFamily="34" charset="0"/>
            </a:endParaRPr>
          </a:p>
          <a:p>
            <a:pPr marL="0" marR="0" indent="0" algn="just">
              <a:spcBef>
                <a:spcPts val="0"/>
              </a:spcBef>
              <a:spcAft>
                <a:spcPts val="0"/>
              </a:spcAft>
              <a:buNone/>
            </a:pPr>
            <a:r>
              <a:rPr lang="en-US" sz="2800" dirty="0" err="1">
                <a:ea typeface="Calibri" panose="020F0502020204030204" pitchFamily="34" charset="0"/>
              </a:rPr>
              <a:t>Sigaut</a:t>
            </a:r>
            <a:r>
              <a:rPr lang="en-US" sz="2800" dirty="0">
                <a:ea typeface="Calibri" panose="020F0502020204030204" pitchFamily="34" charset="0"/>
              </a:rPr>
              <a:t>, </a:t>
            </a:r>
            <a:r>
              <a:rPr lang="en-US" sz="2800" dirty="0">
                <a:effectLst/>
                <a:ea typeface="Calibri" panose="020F0502020204030204" pitchFamily="34" charset="0"/>
              </a:rPr>
              <a:t>citing Lynn White (1940), positions material actions ‘</a:t>
            </a:r>
            <a:r>
              <a:rPr lang="en-US" sz="2800" i="1" dirty="0">
                <a:effectLst/>
                <a:ea typeface="Calibri" panose="020F0502020204030204" pitchFamily="34" charset="0"/>
              </a:rPr>
              <a:t>in the sense that they all make a material change in something; and that they are intentional and are so on several levels… the social goals have taken the form of material needs and these have become the agent’s true goals… the activities… are not simply material, they are “intentionally” material</a:t>
            </a:r>
            <a:r>
              <a:rPr lang="en-US" sz="2800" dirty="0">
                <a:effectLst/>
                <a:ea typeface="Calibri" panose="020F0502020204030204" pitchFamily="34" charset="0"/>
              </a:rPr>
              <a:t>’ (</a:t>
            </a:r>
            <a:r>
              <a:rPr lang="en-US" sz="2800" dirty="0" err="1">
                <a:effectLst/>
                <a:ea typeface="Calibri" panose="020F0502020204030204" pitchFamily="34" charset="0"/>
              </a:rPr>
              <a:t>Sigaut</a:t>
            </a:r>
            <a:r>
              <a:rPr lang="en-US" sz="2800" dirty="0">
                <a:effectLst/>
                <a:ea typeface="Calibri" panose="020F0502020204030204" pitchFamily="34" charset="0"/>
              </a:rPr>
              <a:t> 2002, p. 424, emphasis in original)</a:t>
            </a:r>
            <a:r>
              <a:rPr lang="en-US" sz="2800" i="1" dirty="0">
                <a:effectLst/>
                <a:ea typeface="Calibri" panose="020F0502020204030204" pitchFamily="34" charset="0"/>
              </a:rPr>
              <a:t>.</a:t>
            </a:r>
            <a:r>
              <a:rPr lang="en-US" sz="2400" i="1" dirty="0">
                <a:effectLst/>
                <a:ea typeface="Calibri" panose="020F0502020204030204" pitchFamily="34" charset="0"/>
              </a:rPr>
              <a:t> </a:t>
            </a:r>
          </a:p>
          <a:p>
            <a:pPr marL="0" indent="0">
              <a:buNone/>
              <a:defRPr/>
            </a:pPr>
            <a:endParaRPr lang="en-US" altLang="en-US" sz="2400" dirty="0"/>
          </a:p>
        </p:txBody>
      </p:sp>
      <p:sp>
        <p:nvSpPr>
          <p:cNvPr id="6148" name="Slide Number Placeholder 5">
            <a:extLst>
              <a:ext uri="{FF2B5EF4-FFF2-40B4-BE49-F238E27FC236}">
                <a16:creationId xmlns:a16="http://schemas.microsoft.com/office/drawing/2014/main" id="{B844FFE1-2AF7-4576-855F-A4F366EA7156}"/>
              </a:ext>
            </a:extLst>
          </p:cNvPr>
          <p:cNvSpPr>
            <a:spLocks noGrp="1"/>
          </p:cNvSpPr>
          <p:nvPr>
            <p:ph type="sldNum" sz="quarter" idx="4294967295"/>
          </p:nvPr>
        </p:nvSpPr>
        <p:spPr bwMode="auto">
          <a:xfrm>
            <a:off x="10058400" y="6245225"/>
            <a:ext cx="2133600" cy="4762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fld id="{A9ED7DFC-3CBD-45FD-A08E-B4EB1A2E6176}" type="slidenum">
              <a:rPr lang="en-US" altLang="en-US" sz="1400">
                <a:latin typeface="Verdana" panose="020B0604030504040204" pitchFamily="34" charset="0"/>
              </a:rPr>
              <a:pPr eaLnBrk="1" hangingPunct="1"/>
              <a:t>36</a:t>
            </a:fld>
            <a:endParaRPr lang="en-US" altLang="en-US" sz="1400">
              <a:latin typeface="Verdana" panose="020B0604030504040204" pitchFamily="34" charset="0"/>
            </a:endParaRPr>
          </a:p>
        </p:txBody>
      </p:sp>
    </p:spTree>
    <p:extLst>
      <p:ext uri="{BB962C8B-B14F-4D97-AF65-F5344CB8AC3E}">
        <p14:creationId xmlns:p14="http://schemas.microsoft.com/office/powerpoint/2010/main" val="895105946"/>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2B679EDA-2141-4048-937A-0BA6BA9C94CA}"/>
              </a:ext>
            </a:extLst>
          </p:cNvPr>
          <p:cNvSpPr>
            <a:spLocks noGrp="1" noChangeArrowheads="1"/>
          </p:cNvSpPr>
          <p:nvPr>
            <p:ph type="title" idx="4294967295"/>
          </p:nvPr>
        </p:nvSpPr>
        <p:spPr bwMode="auto">
          <a:xfrm>
            <a:off x="620784" y="373106"/>
            <a:ext cx="10677135" cy="82296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n-US" altLang="en-US" sz="3600" b="1" dirty="0"/>
              <a:t>Technology and Affordance/s</a:t>
            </a:r>
          </a:p>
        </p:txBody>
      </p:sp>
      <p:sp>
        <p:nvSpPr>
          <p:cNvPr id="4099" name="Rectangle 3">
            <a:extLst>
              <a:ext uri="{FF2B5EF4-FFF2-40B4-BE49-F238E27FC236}">
                <a16:creationId xmlns:a16="http://schemas.microsoft.com/office/drawing/2014/main" id="{B4ED4CD0-C7EC-400F-83B7-35B5DA6B94B5}"/>
              </a:ext>
            </a:extLst>
          </p:cNvPr>
          <p:cNvSpPr>
            <a:spLocks noGrp="1" noChangeArrowheads="1"/>
          </p:cNvSpPr>
          <p:nvPr>
            <p:ph idx="4294967295"/>
          </p:nvPr>
        </p:nvSpPr>
        <p:spPr>
          <a:xfrm>
            <a:off x="486561" y="1406324"/>
            <a:ext cx="10972800" cy="4451623"/>
          </a:xfrm>
          <a:prstGeom prst="rect">
            <a:avLst/>
          </a:prstGeom>
        </p:spPr>
        <p:txBody>
          <a:bodyPr/>
          <a:lstStyle/>
          <a:p>
            <a:pPr marL="0" marR="0" indent="0" algn="just">
              <a:spcBef>
                <a:spcPts val="0"/>
              </a:spcBef>
              <a:spcAft>
                <a:spcPts val="0"/>
              </a:spcAft>
              <a:buNone/>
            </a:pPr>
            <a:r>
              <a:rPr lang="en-US" sz="3600" dirty="0">
                <a:effectLst/>
                <a:ea typeface="Calibri" panose="020F0502020204030204" pitchFamily="34" charset="0"/>
              </a:rPr>
              <a:t>‘What should be used as the basis for identifying operations: ‘our’ sciences or ‘native’ knowledge? The answer to this question depends on how well the one translates into the other’ (</a:t>
            </a:r>
            <a:r>
              <a:rPr lang="en-US" sz="3600" dirty="0" err="1">
                <a:effectLst/>
                <a:ea typeface="Calibri" panose="020F0502020204030204" pitchFamily="34" charset="0"/>
              </a:rPr>
              <a:t>Sigaut</a:t>
            </a:r>
            <a:r>
              <a:rPr lang="en-US" sz="3600" dirty="0">
                <a:effectLst/>
                <a:ea typeface="Calibri" panose="020F0502020204030204" pitchFamily="34" charset="0"/>
              </a:rPr>
              <a:t> 2002, p. 425).</a:t>
            </a:r>
          </a:p>
          <a:p>
            <a:pPr marL="0" marR="0" indent="0">
              <a:spcBef>
                <a:spcPts val="0"/>
              </a:spcBef>
              <a:spcAft>
                <a:spcPts val="0"/>
              </a:spcAft>
              <a:buNone/>
            </a:pPr>
            <a:r>
              <a:rPr lang="en-US" sz="1400" dirty="0">
                <a:effectLst/>
                <a:ea typeface="Calibri" panose="020F0502020204030204" pitchFamily="34" charset="0"/>
              </a:rPr>
              <a:t>(</a:t>
            </a:r>
            <a:r>
              <a:rPr lang="en-US" sz="1400" dirty="0" err="1">
                <a:effectLst/>
                <a:ea typeface="Calibri" panose="020F0502020204030204" pitchFamily="34" charset="0"/>
              </a:rPr>
              <a:t>Sigaut</a:t>
            </a:r>
            <a:r>
              <a:rPr lang="en-US" sz="1400" dirty="0">
                <a:effectLst/>
                <a:ea typeface="Calibri" panose="020F0502020204030204" pitchFamily="34" charset="0"/>
              </a:rPr>
              <a:t>, F. (2002) [1994]. Technology, pp. 420-59, in T. Ingold (ed.) </a:t>
            </a:r>
            <a:r>
              <a:rPr lang="en-US" sz="1400" i="1" dirty="0">
                <a:effectLst/>
                <a:ea typeface="Calibri" panose="020F0502020204030204" pitchFamily="34" charset="0"/>
              </a:rPr>
              <a:t>Companion encyclopedia of anthropology</a:t>
            </a:r>
            <a:r>
              <a:rPr lang="en-US" sz="1400" dirty="0">
                <a:effectLst/>
                <a:ea typeface="Calibri" panose="020F0502020204030204" pitchFamily="34" charset="0"/>
              </a:rPr>
              <a:t>. New York: Routledge.)</a:t>
            </a:r>
          </a:p>
          <a:p>
            <a:pPr marL="0" indent="0" algn="just">
              <a:lnSpc>
                <a:spcPct val="100000"/>
              </a:lnSpc>
              <a:buNone/>
              <a:defRPr/>
            </a:pPr>
            <a:endParaRPr lang="en-US" altLang="en-US" sz="1400" dirty="0"/>
          </a:p>
          <a:p>
            <a:pPr marL="0" indent="0">
              <a:buNone/>
              <a:defRPr/>
            </a:pPr>
            <a:endParaRPr lang="en-US" altLang="en-US" sz="2400" dirty="0"/>
          </a:p>
          <a:p>
            <a:pPr marL="0" indent="0">
              <a:buNone/>
              <a:defRPr/>
            </a:pPr>
            <a:endParaRPr lang="en-US" altLang="en-US" sz="2400" dirty="0"/>
          </a:p>
        </p:txBody>
      </p:sp>
      <p:sp>
        <p:nvSpPr>
          <p:cNvPr id="6148" name="Slide Number Placeholder 5">
            <a:extLst>
              <a:ext uri="{FF2B5EF4-FFF2-40B4-BE49-F238E27FC236}">
                <a16:creationId xmlns:a16="http://schemas.microsoft.com/office/drawing/2014/main" id="{B844FFE1-2AF7-4576-855F-A4F366EA7156}"/>
              </a:ext>
            </a:extLst>
          </p:cNvPr>
          <p:cNvSpPr>
            <a:spLocks noGrp="1"/>
          </p:cNvSpPr>
          <p:nvPr>
            <p:ph type="sldNum" sz="quarter" idx="4294967295"/>
          </p:nvPr>
        </p:nvSpPr>
        <p:spPr bwMode="auto">
          <a:xfrm>
            <a:off x="10058400" y="6245225"/>
            <a:ext cx="2133600" cy="4762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fld id="{A9ED7DFC-3CBD-45FD-A08E-B4EB1A2E6176}" type="slidenum">
              <a:rPr lang="en-US" altLang="en-US" sz="1400">
                <a:latin typeface="Verdana" panose="020B0604030504040204" pitchFamily="34" charset="0"/>
              </a:rPr>
              <a:pPr eaLnBrk="1" hangingPunct="1"/>
              <a:t>37</a:t>
            </a:fld>
            <a:endParaRPr lang="en-US" altLang="en-US" sz="1400">
              <a:latin typeface="Verdana" panose="020B0604030504040204" pitchFamily="34" charset="0"/>
            </a:endParaRPr>
          </a:p>
        </p:txBody>
      </p:sp>
    </p:spTree>
    <p:extLst>
      <p:ext uri="{BB962C8B-B14F-4D97-AF65-F5344CB8AC3E}">
        <p14:creationId xmlns:p14="http://schemas.microsoft.com/office/powerpoint/2010/main" val="1870128813"/>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2B679EDA-2141-4048-937A-0BA6BA9C94CA}"/>
              </a:ext>
            </a:extLst>
          </p:cNvPr>
          <p:cNvSpPr>
            <a:spLocks noGrp="1" noChangeArrowheads="1"/>
          </p:cNvSpPr>
          <p:nvPr>
            <p:ph type="title" idx="4294967295"/>
          </p:nvPr>
        </p:nvSpPr>
        <p:spPr bwMode="auto">
          <a:xfrm>
            <a:off x="598416" y="187036"/>
            <a:ext cx="10699503" cy="58189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n-US" altLang="en-US" sz="3600" b="1" dirty="0"/>
              <a:t>Reflections</a:t>
            </a:r>
          </a:p>
        </p:txBody>
      </p:sp>
      <p:sp>
        <p:nvSpPr>
          <p:cNvPr id="4099" name="Rectangle 3">
            <a:extLst>
              <a:ext uri="{FF2B5EF4-FFF2-40B4-BE49-F238E27FC236}">
                <a16:creationId xmlns:a16="http://schemas.microsoft.com/office/drawing/2014/main" id="{B4ED4CD0-C7EC-400F-83B7-35B5DA6B94B5}"/>
              </a:ext>
            </a:extLst>
          </p:cNvPr>
          <p:cNvSpPr>
            <a:spLocks noGrp="1" noChangeArrowheads="1"/>
          </p:cNvSpPr>
          <p:nvPr>
            <p:ph idx="4294967295"/>
          </p:nvPr>
        </p:nvSpPr>
        <p:spPr>
          <a:xfrm>
            <a:off x="512618" y="858406"/>
            <a:ext cx="11080966" cy="5624944"/>
          </a:xfrm>
          <a:prstGeom prst="rect">
            <a:avLst/>
          </a:prstGeom>
        </p:spPr>
        <p:txBody>
          <a:bodyPr/>
          <a:lstStyle/>
          <a:p>
            <a:pPr algn="just">
              <a:spcBef>
                <a:spcPts val="0"/>
              </a:spcBef>
            </a:pPr>
            <a:r>
              <a:rPr lang="en-US" sz="2600" dirty="0">
                <a:effectLst/>
                <a:ea typeface="Calibri" panose="020F0502020204030204" pitchFamily="34" charset="0"/>
                <a:cs typeface="Times New Roman" panose="02020603050405020304" pitchFamily="18" charset="0"/>
              </a:rPr>
              <a:t>What have we learnt from converting individual instrumental part scores into digital wind ensemble scores and audio </a:t>
            </a:r>
            <a:r>
              <a:rPr lang="en-US" sz="2600" dirty="0" err="1">
                <a:effectLst/>
                <a:ea typeface="Calibri" panose="020F0502020204030204" pitchFamily="34" charset="0"/>
                <a:cs typeface="Times New Roman" panose="02020603050405020304" pitchFamily="18" charset="0"/>
              </a:rPr>
              <a:t>realisations</a:t>
            </a:r>
            <a:r>
              <a:rPr lang="en-US" sz="2600" dirty="0">
                <a:effectLst/>
                <a:ea typeface="Calibri" panose="020F0502020204030204" pitchFamily="34" charset="0"/>
                <a:cs typeface="Times New Roman" panose="02020603050405020304" pitchFamily="18" charset="0"/>
              </a:rPr>
              <a:t>? </a:t>
            </a:r>
          </a:p>
          <a:p>
            <a:pPr marL="0" indent="0" algn="just">
              <a:spcBef>
                <a:spcPts val="0"/>
              </a:spcBef>
              <a:buNone/>
            </a:pPr>
            <a:endParaRPr lang="en-US" sz="2600" dirty="0">
              <a:effectLst/>
              <a:ea typeface="Calibri" panose="020F0502020204030204" pitchFamily="34" charset="0"/>
            </a:endParaRPr>
          </a:p>
          <a:p>
            <a:pPr algn="just">
              <a:spcBef>
                <a:spcPts val="0"/>
              </a:spcBef>
            </a:pPr>
            <a:r>
              <a:rPr lang="en-US" sz="2600" dirty="0">
                <a:effectLst/>
                <a:ea typeface="Calibri" panose="020F0502020204030204" pitchFamily="34" charset="0"/>
                <a:cs typeface="Times New Roman" panose="02020603050405020304" pitchFamily="18" charset="0"/>
              </a:rPr>
              <a:t>Has there been an/y understanding or meaning-making by re/living soundscapes from a past hitherto not heard, albeit digitally? </a:t>
            </a:r>
            <a:endParaRPr lang="en-US" sz="2600" dirty="0">
              <a:effectLst/>
              <a:ea typeface="Calibri" panose="020F0502020204030204" pitchFamily="34" charset="0"/>
            </a:endParaRPr>
          </a:p>
          <a:p>
            <a:pPr marL="0" indent="0" algn="just">
              <a:spcBef>
                <a:spcPts val="0"/>
              </a:spcBef>
              <a:buNone/>
            </a:pPr>
            <a:endParaRPr lang="en-US" sz="2600" dirty="0">
              <a:ea typeface="Calibri" panose="020F0502020204030204" pitchFamily="34" charset="0"/>
              <a:cs typeface="Times New Roman" panose="02020603050405020304" pitchFamily="18" charset="0"/>
            </a:endParaRPr>
          </a:p>
          <a:p>
            <a:pPr algn="just">
              <a:spcBef>
                <a:spcPts val="0"/>
              </a:spcBef>
            </a:pPr>
            <a:r>
              <a:rPr lang="en-US" sz="2600" dirty="0">
                <a:ea typeface="Calibri" panose="020F0502020204030204" pitchFamily="34" charset="0"/>
                <a:cs typeface="Times New Roman" panose="02020603050405020304" pitchFamily="18" charset="0"/>
              </a:rPr>
              <a:t>Should we use </a:t>
            </a:r>
            <a:r>
              <a:rPr lang="en-US" sz="2600" i="1" dirty="0">
                <a:ea typeface="Calibri" panose="020F0502020204030204" pitchFamily="34" charset="0"/>
                <a:cs typeface="Times New Roman" panose="02020603050405020304" pitchFamily="18" charset="0"/>
              </a:rPr>
              <a:t>current</a:t>
            </a:r>
            <a:r>
              <a:rPr lang="en-US" sz="2600" dirty="0">
                <a:ea typeface="Calibri" panose="020F0502020204030204" pitchFamily="34" charset="0"/>
                <a:cs typeface="Times New Roman" panose="02020603050405020304" pitchFamily="18" charset="0"/>
              </a:rPr>
              <a:t> technological affordances to real/</a:t>
            </a:r>
            <a:r>
              <a:rPr lang="en-US" sz="2600" dirty="0" err="1">
                <a:ea typeface="Calibri" panose="020F0502020204030204" pitchFamily="34" charset="0"/>
                <a:cs typeface="Times New Roman" panose="02020603050405020304" pitchFamily="18" charset="0"/>
              </a:rPr>
              <a:t>ise</a:t>
            </a:r>
            <a:r>
              <a:rPr lang="en-US" sz="2600" dirty="0">
                <a:ea typeface="Calibri" panose="020F0502020204030204" pitchFamily="34" charset="0"/>
                <a:cs typeface="Times New Roman" panose="02020603050405020304" pitchFamily="18" charset="0"/>
              </a:rPr>
              <a:t> and re/live music from past public spaces in Singapore? </a:t>
            </a:r>
          </a:p>
          <a:p>
            <a:pPr marL="0" indent="0" algn="just">
              <a:spcBef>
                <a:spcPts val="0"/>
              </a:spcBef>
              <a:buNone/>
            </a:pPr>
            <a:endParaRPr lang="en-US" sz="2600" dirty="0">
              <a:effectLst/>
              <a:ea typeface="Calibri" panose="020F0502020204030204" pitchFamily="34" charset="0"/>
              <a:cs typeface="Times New Roman" panose="02020603050405020304" pitchFamily="18" charset="0"/>
            </a:endParaRPr>
          </a:p>
          <a:p>
            <a:pPr algn="just">
              <a:spcBef>
                <a:spcPts val="0"/>
              </a:spcBef>
            </a:pPr>
            <a:r>
              <a:rPr lang="en-US" sz="2600" dirty="0">
                <a:effectLst/>
                <a:ea typeface="Calibri" panose="020F0502020204030204" pitchFamily="34" charset="0"/>
                <a:cs typeface="Times New Roman" panose="02020603050405020304" pitchFamily="18" charset="0"/>
              </a:rPr>
              <a:t>What meanings do these digital </a:t>
            </a:r>
            <a:r>
              <a:rPr lang="en-US" sz="2600" dirty="0" err="1">
                <a:effectLst/>
                <a:ea typeface="Calibri" panose="020F0502020204030204" pitchFamily="34" charset="0"/>
                <a:cs typeface="Times New Roman" panose="02020603050405020304" pitchFamily="18" charset="0"/>
              </a:rPr>
              <a:t>realisations</a:t>
            </a:r>
            <a:r>
              <a:rPr lang="en-US" sz="2600" dirty="0">
                <a:effectLst/>
                <a:ea typeface="Calibri" panose="020F0502020204030204" pitchFamily="34" charset="0"/>
                <a:cs typeface="Times New Roman" panose="02020603050405020304" pitchFamily="18" charset="0"/>
              </a:rPr>
              <a:t> of past repertoire connect with the musical practices of Wind ensembles in Singapore?</a:t>
            </a:r>
          </a:p>
          <a:p>
            <a:pPr marL="0" indent="0" algn="just">
              <a:spcBef>
                <a:spcPts val="0"/>
              </a:spcBef>
              <a:buNone/>
            </a:pPr>
            <a:endParaRPr lang="en-US" sz="2600" dirty="0">
              <a:effectLst/>
              <a:ea typeface="Calibri" panose="020F0502020204030204" pitchFamily="34" charset="0"/>
              <a:cs typeface="Times New Roman" panose="02020603050405020304" pitchFamily="18" charset="0"/>
            </a:endParaRPr>
          </a:p>
          <a:p>
            <a:pPr algn="just">
              <a:spcBef>
                <a:spcPts val="0"/>
              </a:spcBef>
            </a:pPr>
            <a:r>
              <a:rPr lang="en-US" sz="2600" dirty="0">
                <a:effectLst/>
                <a:ea typeface="Calibri" panose="020F0502020204030204" pitchFamily="34" charset="0"/>
                <a:cs typeface="Times New Roman" panose="02020603050405020304" pitchFamily="18" charset="0"/>
              </a:rPr>
              <a:t>What and how do these digital affordances impact public-funded Music education, in in-curriculum time classroom </a:t>
            </a:r>
            <a:r>
              <a:rPr lang="en-US" sz="2600" u="sng" dirty="0">
                <a:effectLst/>
                <a:ea typeface="Calibri" panose="020F0502020204030204" pitchFamily="34" charset="0"/>
                <a:cs typeface="Times New Roman" panose="02020603050405020304" pitchFamily="18" charset="0"/>
              </a:rPr>
              <a:t>and</a:t>
            </a:r>
            <a:r>
              <a:rPr lang="en-US" sz="2600" dirty="0">
                <a:effectLst/>
                <a:ea typeface="Calibri" panose="020F0502020204030204" pitchFamily="34" charset="0"/>
                <a:cs typeface="Times New Roman" panose="02020603050405020304" pitchFamily="18" charset="0"/>
              </a:rPr>
              <a:t> CCA Wind ensembles? </a:t>
            </a:r>
            <a:endParaRPr lang="en-US" sz="2600" dirty="0">
              <a:effectLst/>
              <a:ea typeface="Calibri" panose="020F0502020204030204" pitchFamily="34" charset="0"/>
            </a:endParaRPr>
          </a:p>
          <a:p>
            <a:pPr marL="0" marR="0">
              <a:spcBef>
                <a:spcPts val="0"/>
              </a:spcBef>
              <a:spcAft>
                <a:spcPts val="0"/>
              </a:spcAft>
            </a:pPr>
            <a:endParaRPr lang="en-US" sz="2800" dirty="0">
              <a:effectLst/>
              <a:ea typeface="Calibri" panose="020F0502020204030204" pitchFamily="34" charset="0"/>
            </a:endParaRPr>
          </a:p>
          <a:p>
            <a:pPr marL="0" indent="0">
              <a:buNone/>
              <a:defRPr/>
            </a:pPr>
            <a:endParaRPr lang="en-US" altLang="en-US" sz="2400" dirty="0"/>
          </a:p>
        </p:txBody>
      </p:sp>
      <p:sp>
        <p:nvSpPr>
          <p:cNvPr id="6148" name="Slide Number Placeholder 5">
            <a:extLst>
              <a:ext uri="{FF2B5EF4-FFF2-40B4-BE49-F238E27FC236}">
                <a16:creationId xmlns:a16="http://schemas.microsoft.com/office/drawing/2014/main" id="{B844FFE1-2AF7-4576-855F-A4F366EA7156}"/>
              </a:ext>
            </a:extLst>
          </p:cNvPr>
          <p:cNvSpPr>
            <a:spLocks noGrp="1"/>
          </p:cNvSpPr>
          <p:nvPr>
            <p:ph type="sldNum" sz="quarter" idx="4294967295"/>
          </p:nvPr>
        </p:nvSpPr>
        <p:spPr bwMode="auto">
          <a:xfrm>
            <a:off x="10058400" y="6245225"/>
            <a:ext cx="2133600" cy="4762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fld id="{A9ED7DFC-3CBD-45FD-A08E-B4EB1A2E6176}" type="slidenum">
              <a:rPr lang="en-US" altLang="en-US" sz="1400">
                <a:latin typeface="Verdana" panose="020B0604030504040204" pitchFamily="34" charset="0"/>
              </a:rPr>
              <a:pPr eaLnBrk="1" hangingPunct="1"/>
              <a:t>38</a:t>
            </a:fld>
            <a:endParaRPr lang="en-US" altLang="en-US" sz="1400">
              <a:latin typeface="Verdana" panose="020B0604030504040204" pitchFamily="34" charset="0"/>
            </a:endParaRPr>
          </a:p>
        </p:txBody>
      </p:sp>
    </p:spTree>
    <p:extLst>
      <p:ext uri="{BB962C8B-B14F-4D97-AF65-F5344CB8AC3E}">
        <p14:creationId xmlns:p14="http://schemas.microsoft.com/office/powerpoint/2010/main" val="4005866161"/>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2B679EDA-2141-4048-937A-0BA6BA9C94CA}"/>
              </a:ext>
            </a:extLst>
          </p:cNvPr>
          <p:cNvSpPr>
            <a:spLocks noGrp="1" noChangeArrowheads="1"/>
          </p:cNvSpPr>
          <p:nvPr>
            <p:ph type="title" idx="4294967295"/>
          </p:nvPr>
        </p:nvSpPr>
        <p:spPr bwMode="auto">
          <a:xfrm>
            <a:off x="598416" y="187036"/>
            <a:ext cx="10699503" cy="58189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n-US" altLang="en-US" sz="3600" b="1" dirty="0"/>
              <a:t>Reflections</a:t>
            </a:r>
          </a:p>
        </p:txBody>
      </p:sp>
      <p:sp>
        <p:nvSpPr>
          <p:cNvPr id="4099" name="Rectangle 3">
            <a:extLst>
              <a:ext uri="{FF2B5EF4-FFF2-40B4-BE49-F238E27FC236}">
                <a16:creationId xmlns:a16="http://schemas.microsoft.com/office/drawing/2014/main" id="{B4ED4CD0-C7EC-400F-83B7-35B5DA6B94B5}"/>
              </a:ext>
            </a:extLst>
          </p:cNvPr>
          <p:cNvSpPr>
            <a:spLocks noGrp="1" noChangeArrowheads="1"/>
          </p:cNvSpPr>
          <p:nvPr>
            <p:ph idx="4294967295"/>
          </p:nvPr>
        </p:nvSpPr>
        <p:spPr>
          <a:xfrm>
            <a:off x="512618" y="668867"/>
            <a:ext cx="11080966" cy="5715000"/>
          </a:xfrm>
          <a:prstGeom prst="rect">
            <a:avLst/>
          </a:prstGeom>
        </p:spPr>
        <p:txBody>
          <a:bodyPr/>
          <a:lstStyle/>
          <a:p>
            <a:pPr marL="0" indent="0" algn="just">
              <a:spcBef>
                <a:spcPts val="0"/>
              </a:spcBef>
              <a:buNone/>
            </a:pPr>
            <a:r>
              <a:rPr lang="en-US" sz="2000" dirty="0">
                <a:ea typeface="Calibri" panose="020F0502020204030204" pitchFamily="34" charset="0"/>
                <a:cs typeface="Times New Roman" panose="02020603050405020304" pitchFamily="18" charset="0"/>
              </a:rPr>
              <a:t>Technological affordances:</a:t>
            </a:r>
          </a:p>
          <a:p>
            <a:pPr algn="just">
              <a:spcBef>
                <a:spcPts val="0"/>
              </a:spcBef>
            </a:pPr>
            <a:r>
              <a:rPr lang="en-US" sz="2000" dirty="0">
                <a:ea typeface="Calibri" panose="020F0502020204030204" pitchFamily="34" charset="0"/>
                <a:cs typeface="Times New Roman" panose="02020603050405020304" pitchFamily="18" charset="0"/>
              </a:rPr>
              <a:t>Contribute to an informed reading and understanding of archival wind ensemble scores, how musical part scores were not entirely without ‘deviations’ in terms of note inaccuracies, mis/aligned notes, etc.</a:t>
            </a:r>
          </a:p>
          <a:p>
            <a:pPr marL="0" indent="0" algn="just">
              <a:spcBef>
                <a:spcPts val="0"/>
              </a:spcBef>
              <a:buNone/>
            </a:pPr>
            <a:r>
              <a:rPr lang="en-US" sz="2000" dirty="0">
                <a:ea typeface="Calibri" panose="020F0502020204030204" pitchFamily="34" charset="0"/>
                <a:cs typeface="Times New Roman" panose="02020603050405020304" pitchFamily="18" charset="0"/>
              </a:rPr>
              <a:t> </a:t>
            </a:r>
          </a:p>
          <a:p>
            <a:pPr algn="just">
              <a:spcBef>
                <a:spcPts val="0"/>
              </a:spcBef>
            </a:pPr>
            <a:r>
              <a:rPr lang="en-US" sz="2000" dirty="0">
                <a:ea typeface="Calibri" panose="020F0502020204030204" pitchFamily="34" charset="0"/>
                <a:cs typeface="Times New Roman" panose="02020603050405020304" pitchFamily="18" charset="0"/>
              </a:rPr>
              <a:t>Enable Wind Ensemble Conductors to learn how to discern and make editorial decisions on discrepancies in the score, enabling their learning of harmonic and compositional skills, given their expert aural/oral experiences in their practice. </a:t>
            </a:r>
          </a:p>
          <a:p>
            <a:pPr marL="0" indent="0" algn="just">
              <a:spcBef>
                <a:spcPts val="0"/>
              </a:spcBef>
              <a:buNone/>
            </a:pPr>
            <a:endParaRPr lang="en-US" sz="2000" dirty="0">
              <a:ea typeface="Calibri" panose="020F0502020204030204" pitchFamily="34" charset="0"/>
              <a:cs typeface="Times New Roman" panose="02020603050405020304" pitchFamily="18" charset="0"/>
            </a:endParaRPr>
          </a:p>
          <a:p>
            <a:pPr algn="just">
              <a:spcBef>
                <a:spcPts val="0"/>
              </a:spcBef>
            </a:pPr>
            <a:r>
              <a:rPr lang="en-US" sz="2000" dirty="0">
                <a:ea typeface="Calibri" panose="020F0502020204030204" pitchFamily="34" charset="0"/>
                <a:cs typeface="Times New Roman" panose="02020603050405020304" pitchFamily="18" charset="0"/>
              </a:rPr>
              <a:t>Illuminate repertoire, instrumentation and orchestration for a uniquely emergent SSSPB public performance soundscapes in early 20</a:t>
            </a:r>
            <a:r>
              <a:rPr lang="en-US" sz="2000" baseline="30000" dirty="0">
                <a:ea typeface="Calibri" panose="020F0502020204030204" pitchFamily="34" charset="0"/>
                <a:cs typeface="Times New Roman" panose="02020603050405020304" pitchFamily="18" charset="0"/>
              </a:rPr>
              <a:t>th</a:t>
            </a:r>
            <a:r>
              <a:rPr lang="en-US" sz="2000" dirty="0">
                <a:ea typeface="Calibri" panose="020F0502020204030204" pitchFamily="34" charset="0"/>
                <a:cs typeface="Times New Roman" panose="02020603050405020304" pitchFamily="18" charset="0"/>
              </a:rPr>
              <a:t> century Singapore. SSSPB’s reliance on Military Journal Music part scores is also a revelation of curatorial practices by a conductor (assuming autonomy of decision making) as much as the musicians. </a:t>
            </a:r>
          </a:p>
          <a:p>
            <a:pPr marL="0" indent="0" algn="just">
              <a:spcBef>
                <a:spcPts val="0"/>
              </a:spcBef>
              <a:buNone/>
            </a:pPr>
            <a:endParaRPr lang="en-US" sz="2000" dirty="0">
              <a:ea typeface="Calibri" panose="020F0502020204030204" pitchFamily="34" charset="0"/>
              <a:cs typeface="Times New Roman" panose="02020603050405020304" pitchFamily="18" charset="0"/>
            </a:endParaRPr>
          </a:p>
          <a:p>
            <a:pPr algn="just">
              <a:spcBef>
                <a:spcPts val="0"/>
              </a:spcBef>
            </a:pPr>
            <a:r>
              <a:rPr lang="en-US" sz="2000" dirty="0">
                <a:ea typeface="Calibri" panose="020F0502020204030204" pitchFamily="34" charset="0"/>
                <a:cs typeface="Times New Roman" panose="02020603050405020304" pitchFamily="18" charset="0"/>
              </a:rPr>
              <a:t>Provide clues to social contexts surrounding music composed and published was as much contemporary as historical and had public dissemination as public ingratiation and repertoire building. </a:t>
            </a:r>
          </a:p>
          <a:p>
            <a:pPr algn="just">
              <a:spcBef>
                <a:spcPts val="0"/>
              </a:spcBef>
            </a:pPr>
            <a:endParaRPr lang="en-US" sz="2000" dirty="0">
              <a:ea typeface="Calibri" panose="020F0502020204030204" pitchFamily="34" charset="0"/>
              <a:cs typeface="Times New Roman" panose="02020603050405020304" pitchFamily="18" charset="0"/>
            </a:endParaRPr>
          </a:p>
          <a:p>
            <a:pPr algn="just">
              <a:spcBef>
                <a:spcPts val="0"/>
              </a:spcBef>
            </a:pPr>
            <a:endParaRPr lang="en-US" sz="2000" dirty="0">
              <a:ea typeface="Calibri" panose="020F0502020204030204" pitchFamily="34" charset="0"/>
              <a:cs typeface="Times New Roman" panose="02020603050405020304" pitchFamily="18" charset="0"/>
            </a:endParaRPr>
          </a:p>
          <a:p>
            <a:pPr algn="just">
              <a:spcBef>
                <a:spcPts val="0"/>
              </a:spcBef>
            </a:pPr>
            <a:endParaRPr lang="en-US" sz="2000" dirty="0">
              <a:ea typeface="Calibri" panose="020F0502020204030204" pitchFamily="34" charset="0"/>
              <a:cs typeface="Times New Roman" panose="02020603050405020304" pitchFamily="18" charset="0"/>
            </a:endParaRPr>
          </a:p>
          <a:p>
            <a:pPr algn="just">
              <a:spcBef>
                <a:spcPts val="0"/>
              </a:spcBef>
            </a:pPr>
            <a:endParaRPr lang="en-US" sz="2000" dirty="0">
              <a:ea typeface="Calibri" panose="020F0502020204030204" pitchFamily="34" charset="0"/>
              <a:cs typeface="Times New Roman" panose="02020603050405020304" pitchFamily="18" charset="0"/>
            </a:endParaRPr>
          </a:p>
          <a:p>
            <a:pPr marL="0" indent="0" algn="just">
              <a:spcBef>
                <a:spcPts val="0"/>
              </a:spcBef>
              <a:buNone/>
            </a:pPr>
            <a:r>
              <a:rPr lang="en-US" sz="2000" dirty="0">
                <a:ea typeface="Calibri" panose="020F0502020204030204" pitchFamily="34" charset="0"/>
                <a:cs typeface="Times New Roman" panose="02020603050405020304" pitchFamily="18" charset="0"/>
              </a:rPr>
              <a:t> </a:t>
            </a:r>
          </a:p>
          <a:p>
            <a:pPr algn="just">
              <a:spcBef>
                <a:spcPts val="0"/>
              </a:spcBef>
            </a:pPr>
            <a:endParaRPr lang="en-US" sz="2400" dirty="0">
              <a:ea typeface="Calibri" panose="020F0502020204030204" pitchFamily="34" charset="0"/>
              <a:cs typeface="Times New Roman" panose="02020603050405020304" pitchFamily="18" charset="0"/>
            </a:endParaRPr>
          </a:p>
          <a:p>
            <a:pPr algn="just">
              <a:spcBef>
                <a:spcPts val="0"/>
              </a:spcBef>
            </a:pPr>
            <a:endParaRPr lang="en-US" sz="2400" dirty="0">
              <a:ea typeface="Calibri" panose="020F0502020204030204" pitchFamily="34" charset="0"/>
            </a:endParaRPr>
          </a:p>
          <a:p>
            <a:pPr algn="just">
              <a:spcBef>
                <a:spcPts val="0"/>
              </a:spcBef>
            </a:pP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spcBef>
                <a:spcPts val="0"/>
              </a:spcBef>
              <a:spcAft>
                <a:spcPts val="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endParaRPr lang="en-US" sz="1800" dirty="0">
              <a:effectLst/>
              <a:latin typeface="Calibri" panose="020F0502020204030204" pitchFamily="34" charset="0"/>
              <a:ea typeface="Calibri" panose="020F0502020204030204" pitchFamily="34" charset="0"/>
            </a:endParaRPr>
          </a:p>
          <a:p>
            <a:pPr marL="0" indent="0">
              <a:buNone/>
              <a:defRPr/>
            </a:pPr>
            <a:endParaRPr lang="en-US" altLang="en-US" sz="2400" dirty="0"/>
          </a:p>
        </p:txBody>
      </p:sp>
      <p:sp>
        <p:nvSpPr>
          <p:cNvPr id="6148" name="Slide Number Placeholder 5">
            <a:extLst>
              <a:ext uri="{FF2B5EF4-FFF2-40B4-BE49-F238E27FC236}">
                <a16:creationId xmlns:a16="http://schemas.microsoft.com/office/drawing/2014/main" id="{B844FFE1-2AF7-4576-855F-A4F366EA7156}"/>
              </a:ext>
            </a:extLst>
          </p:cNvPr>
          <p:cNvSpPr>
            <a:spLocks noGrp="1"/>
          </p:cNvSpPr>
          <p:nvPr>
            <p:ph type="sldNum" sz="quarter" idx="4294967295"/>
          </p:nvPr>
        </p:nvSpPr>
        <p:spPr bwMode="auto">
          <a:xfrm>
            <a:off x="10058400" y="6245225"/>
            <a:ext cx="2133600" cy="4762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fld id="{A9ED7DFC-3CBD-45FD-A08E-B4EB1A2E6176}" type="slidenum">
              <a:rPr lang="en-US" altLang="en-US" sz="1400">
                <a:latin typeface="Verdana" panose="020B0604030504040204" pitchFamily="34" charset="0"/>
              </a:rPr>
              <a:pPr eaLnBrk="1" hangingPunct="1"/>
              <a:t>39</a:t>
            </a:fld>
            <a:endParaRPr lang="en-US" altLang="en-US" sz="1400">
              <a:latin typeface="Verdana" panose="020B0604030504040204" pitchFamily="34" charset="0"/>
            </a:endParaRPr>
          </a:p>
        </p:txBody>
      </p:sp>
    </p:spTree>
    <p:extLst>
      <p:ext uri="{BB962C8B-B14F-4D97-AF65-F5344CB8AC3E}">
        <p14:creationId xmlns:p14="http://schemas.microsoft.com/office/powerpoint/2010/main" val="4098991996"/>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a:extLst>
              <a:ext uri="{FF2B5EF4-FFF2-40B4-BE49-F238E27FC236}">
                <a16:creationId xmlns:a16="http://schemas.microsoft.com/office/drawing/2014/main" id="{F5FD432B-A2D6-44E8-B040-BAF653B5B9E6}"/>
              </a:ext>
            </a:extLst>
          </p:cNvPr>
          <p:cNvSpPr>
            <a:spLocks noGrp="1" noChangeArrowheads="1"/>
          </p:cNvSpPr>
          <p:nvPr>
            <p:ph type="title" idx="4294967295"/>
          </p:nvPr>
        </p:nvSpPr>
        <p:spPr bwMode="auto">
          <a:xfrm>
            <a:off x="1057292" y="387826"/>
            <a:ext cx="10077415" cy="89058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n-US" altLang="en-US" sz="3600" b="1" dirty="0"/>
              <a:t>Acknowledgements</a:t>
            </a:r>
          </a:p>
        </p:txBody>
      </p:sp>
      <p:sp>
        <p:nvSpPr>
          <p:cNvPr id="5124" name="Rectangle 3">
            <a:extLst>
              <a:ext uri="{FF2B5EF4-FFF2-40B4-BE49-F238E27FC236}">
                <a16:creationId xmlns:a16="http://schemas.microsoft.com/office/drawing/2014/main" id="{D88A068B-42B6-4C29-BC0B-8F2A3FC940C1}"/>
              </a:ext>
            </a:extLst>
          </p:cNvPr>
          <p:cNvSpPr>
            <a:spLocks noGrp="1" noChangeArrowheads="1"/>
          </p:cNvSpPr>
          <p:nvPr>
            <p:ph type="body" idx="4294967295"/>
          </p:nvPr>
        </p:nvSpPr>
        <p:spPr bwMode="auto">
          <a:xfrm>
            <a:off x="802640" y="1039906"/>
            <a:ext cx="10433015" cy="520849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indent="0" algn="just" fontAlgn="base">
              <a:lnSpc>
                <a:spcPct val="100000"/>
              </a:lnSpc>
              <a:spcBef>
                <a:spcPts val="0"/>
              </a:spcBef>
              <a:buNone/>
            </a:pPr>
            <a:r>
              <a:rPr lang="en-US" sz="2800" b="0" i="0" u="none" strike="noStrike" dirty="0">
                <a:solidFill>
                  <a:srgbClr val="000000"/>
                </a:solidFill>
                <a:effectLst/>
                <a:cs typeface="Calibri" panose="020F0502020204030204" pitchFamily="34" charset="0"/>
              </a:rPr>
              <a:t>This </a:t>
            </a:r>
            <a:r>
              <a:rPr lang="en-US" sz="2800" dirty="0">
                <a:solidFill>
                  <a:srgbClr val="000000"/>
                </a:solidFill>
                <a:cs typeface="Calibri" panose="020F0502020204030204" pitchFamily="34" charset="0"/>
              </a:rPr>
              <a:t>presentation acknowledges:</a:t>
            </a:r>
          </a:p>
          <a:p>
            <a:pPr marL="702919" indent="-457200" algn="just" fontAlgn="base">
              <a:lnSpc>
                <a:spcPct val="100000"/>
              </a:lnSpc>
              <a:spcBef>
                <a:spcPts val="0"/>
              </a:spcBef>
            </a:pPr>
            <a:r>
              <a:rPr lang="en-US" sz="2800" dirty="0">
                <a:solidFill>
                  <a:srgbClr val="000000"/>
                </a:solidFill>
                <a:cs typeface="Arial" panose="020B0604020202020204" pitchFamily="34" charset="0"/>
              </a:rPr>
              <a:t>Funding from an academic grant from the National Institute of Education, Nanyang Technological University, Singapore (NIE </a:t>
            </a:r>
            <a:r>
              <a:rPr lang="en-US" sz="2800" dirty="0" err="1">
                <a:solidFill>
                  <a:srgbClr val="000000"/>
                </a:solidFill>
                <a:cs typeface="Arial" panose="020B0604020202020204" pitchFamily="34" charset="0"/>
              </a:rPr>
              <a:t>AcRF</a:t>
            </a:r>
            <a:r>
              <a:rPr lang="en-US" sz="2800" dirty="0">
                <a:solidFill>
                  <a:srgbClr val="000000"/>
                </a:solidFill>
                <a:cs typeface="Arial" panose="020B0604020202020204" pitchFamily="34" charset="0"/>
              </a:rPr>
              <a:t> RI 5-20 ED)</a:t>
            </a:r>
            <a:r>
              <a:rPr lang="en-US" sz="2800" b="0" i="0" u="none" strike="noStrike" dirty="0">
                <a:solidFill>
                  <a:srgbClr val="000000"/>
                </a:solidFill>
                <a:effectLst/>
                <a:cs typeface="Arial" panose="020B0604020202020204" pitchFamily="34" charset="0"/>
              </a:rPr>
              <a:t>. </a:t>
            </a:r>
          </a:p>
          <a:p>
            <a:pPr indent="0" algn="just" fontAlgn="base">
              <a:lnSpc>
                <a:spcPct val="100000"/>
              </a:lnSpc>
              <a:spcBef>
                <a:spcPts val="0"/>
              </a:spcBef>
              <a:buNone/>
            </a:pPr>
            <a:endParaRPr lang="en-US" sz="1200" b="0" i="0" u="none" strike="noStrike" dirty="0">
              <a:solidFill>
                <a:srgbClr val="000000"/>
              </a:solidFill>
              <a:effectLst/>
              <a:cs typeface="Arial" panose="020B0604020202020204" pitchFamily="34" charset="0"/>
            </a:endParaRPr>
          </a:p>
          <a:p>
            <a:pPr marL="702919" indent="-457200" algn="just" fontAlgn="base">
              <a:lnSpc>
                <a:spcPct val="100000"/>
              </a:lnSpc>
              <a:spcBef>
                <a:spcPts val="0"/>
              </a:spcBef>
            </a:pPr>
            <a:r>
              <a:rPr lang="en-US" sz="2800" b="0" i="0" u="none" strike="noStrike" dirty="0">
                <a:solidFill>
                  <a:srgbClr val="000000"/>
                </a:solidFill>
                <a:effectLst/>
                <a:cs typeface="Arial" panose="020B0604020202020204" pitchFamily="34" charset="0"/>
              </a:rPr>
              <a:t>The Singapore Police Force Band, legal owners of the Second Straits Settlement Police Band (</a:t>
            </a:r>
            <a:r>
              <a:rPr lang="en-US" sz="2800" b="1" i="0" u="none" strike="noStrike" dirty="0">
                <a:solidFill>
                  <a:srgbClr val="000000"/>
                </a:solidFill>
                <a:effectLst/>
                <a:cs typeface="Arial" panose="020B0604020202020204" pitchFamily="34" charset="0"/>
              </a:rPr>
              <a:t>SSSPB)</a:t>
            </a:r>
            <a:r>
              <a:rPr lang="en-US" sz="2800" b="0" i="0" u="none" strike="noStrike" dirty="0">
                <a:solidFill>
                  <a:srgbClr val="000000"/>
                </a:solidFill>
                <a:effectLst/>
                <a:cs typeface="Arial" panose="020B0604020202020204" pitchFamily="34" charset="0"/>
              </a:rPr>
              <a:t> collection, for permission to use excerpts of the </a:t>
            </a:r>
            <a:r>
              <a:rPr lang="en-US" sz="2800" b="1" dirty="0" err="1">
                <a:solidFill>
                  <a:srgbClr val="000000"/>
                </a:solidFill>
                <a:cs typeface="Arial" panose="020B0604020202020204" pitchFamily="34" charset="0"/>
              </a:rPr>
              <a:t>T</a:t>
            </a:r>
            <a:r>
              <a:rPr lang="en-US" sz="2800" b="1" i="0" u="none" strike="noStrike" dirty="0" err="1">
                <a:solidFill>
                  <a:srgbClr val="000000"/>
                </a:solidFill>
                <a:effectLst/>
                <a:cs typeface="Arial" panose="020B0604020202020204" pitchFamily="34" charset="0"/>
              </a:rPr>
              <a:t>he</a:t>
            </a:r>
            <a:r>
              <a:rPr lang="en-US" sz="2800" b="1" i="0" u="none" strike="noStrike" dirty="0">
                <a:solidFill>
                  <a:srgbClr val="000000"/>
                </a:solidFill>
                <a:effectLst/>
                <a:cs typeface="Arial" panose="020B0604020202020204" pitchFamily="34" charset="0"/>
              </a:rPr>
              <a:t> Beggars Opera</a:t>
            </a:r>
            <a:r>
              <a:rPr lang="en-US" sz="2800" b="0" i="0" u="none" strike="noStrike" dirty="0">
                <a:solidFill>
                  <a:srgbClr val="000000"/>
                </a:solidFill>
                <a:effectLst/>
                <a:cs typeface="Arial" panose="020B0604020202020204" pitchFamily="34" charset="0"/>
              </a:rPr>
              <a:t>, </a:t>
            </a:r>
            <a:r>
              <a:rPr lang="en-US" sz="2800" b="1" i="0" u="none" strike="noStrike" dirty="0">
                <a:solidFill>
                  <a:srgbClr val="000000"/>
                </a:solidFill>
                <a:effectLst/>
                <a:cs typeface="Arial" panose="020B0604020202020204" pitchFamily="34" charset="0"/>
              </a:rPr>
              <a:t>Chu Chin Chow </a:t>
            </a:r>
            <a:r>
              <a:rPr lang="en-US" sz="2800" b="0" i="0" u="none" strike="noStrike" dirty="0">
                <a:solidFill>
                  <a:srgbClr val="000000"/>
                </a:solidFill>
                <a:effectLst/>
                <a:cs typeface="Arial" panose="020B0604020202020204" pitchFamily="34" charset="0"/>
              </a:rPr>
              <a:t>and </a:t>
            </a:r>
            <a:r>
              <a:rPr lang="en-US" sz="2800" b="1" i="0" u="none" strike="noStrike" dirty="0">
                <a:solidFill>
                  <a:srgbClr val="000000"/>
                </a:solidFill>
                <a:effectLst/>
                <a:cs typeface="Arial" panose="020B0604020202020204" pitchFamily="34" charset="0"/>
              </a:rPr>
              <a:t>The Orchid</a:t>
            </a:r>
            <a:r>
              <a:rPr lang="en-US" sz="2800" i="0" u="none" strike="noStrike" dirty="0">
                <a:solidFill>
                  <a:srgbClr val="000000"/>
                </a:solidFill>
                <a:effectLst/>
                <a:cs typeface="Arial" panose="020B0604020202020204" pitchFamily="34" charset="0"/>
              </a:rPr>
              <a:t> for this presentation</a:t>
            </a:r>
            <a:r>
              <a:rPr lang="en-US" sz="2800" b="0" i="0" u="none" strike="noStrike" dirty="0">
                <a:solidFill>
                  <a:srgbClr val="000000"/>
                </a:solidFill>
                <a:effectLst/>
                <a:cs typeface="Arial" panose="020B0604020202020204" pitchFamily="34" charset="0"/>
              </a:rPr>
              <a:t>. </a:t>
            </a:r>
          </a:p>
          <a:p>
            <a:pPr indent="0" algn="just" fontAlgn="base">
              <a:lnSpc>
                <a:spcPct val="100000"/>
              </a:lnSpc>
              <a:spcBef>
                <a:spcPts val="0"/>
              </a:spcBef>
              <a:buNone/>
            </a:pPr>
            <a:endParaRPr lang="en-US" sz="1200" b="0" i="0" u="none" strike="noStrike" dirty="0">
              <a:solidFill>
                <a:srgbClr val="000000"/>
              </a:solidFill>
              <a:effectLst/>
              <a:cs typeface="Arial" panose="020B0604020202020204" pitchFamily="34" charset="0"/>
            </a:endParaRPr>
          </a:p>
          <a:p>
            <a:pPr marL="702919" indent="-457200" algn="just" fontAlgn="base">
              <a:lnSpc>
                <a:spcPct val="100000"/>
              </a:lnSpc>
              <a:spcBef>
                <a:spcPts val="0"/>
              </a:spcBef>
            </a:pPr>
            <a:r>
              <a:rPr lang="en-US" sz="2800" b="0" i="0" dirty="0">
                <a:solidFill>
                  <a:srgbClr val="000000"/>
                </a:solidFill>
                <a:effectLst/>
                <a:cs typeface="Arial" panose="020B0604020202020204" pitchFamily="34" charset="0"/>
              </a:rPr>
              <a:t>Support and assistance from the National Archives of Singapore, custodians of the </a:t>
            </a:r>
            <a:r>
              <a:rPr lang="en-US" sz="2800" b="1" i="0" dirty="0">
                <a:solidFill>
                  <a:srgbClr val="000000"/>
                </a:solidFill>
                <a:effectLst/>
                <a:cs typeface="Arial" panose="020B0604020202020204" pitchFamily="34" charset="0"/>
              </a:rPr>
              <a:t>SSSPB</a:t>
            </a:r>
            <a:r>
              <a:rPr lang="en-US" sz="2800" b="0" i="0" dirty="0">
                <a:solidFill>
                  <a:srgbClr val="000000"/>
                </a:solidFill>
                <a:effectLst/>
                <a:cs typeface="Arial" panose="020B0604020202020204" pitchFamily="34" charset="0"/>
              </a:rPr>
              <a:t>/Singap</a:t>
            </a:r>
            <a:r>
              <a:rPr lang="en-US" sz="2800" dirty="0">
                <a:solidFill>
                  <a:srgbClr val="000000"/>
                </a:solidFill>
                <a:cs typeface="Arial" panose="020B0604020202020204" pitchFamily="34" charset="0"/>
              </a:rPr>
              <a:t>ore Police Force Band collection, for providing digitized scores</a:t>
            </a:r>
            <a:r>
              <a:rPr lang="en-US" sz="2800" b="0" i="0" dirty="0">
                <a:solidFill>
                  <a:srgbClr val="000000"/>
                </a:solidFill>
                <a:effectLst/>
                <a:cs typeface="Arial" panose="020B0604020202020204" pitchFamily="34" charset="0"/>
              </a:rPr>
              <a:t>. </a:t>
            </a:r>
          </a:p>
        </p:txBody>
      </p:sp>
    </p:spTree>
    <p:extLst>
      <p:ext uri="{BB962C8B-B14F-4D97-AF65-F5344CB8AC3E}">
        <p14:creationId xmlns:p14="http://schemas.microsoft.com/office/powerpoint/2010/main" val="1725496814"/>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2B679EDA-2141-4048-937A-0BA6BA9C94CA}"/>
              </a:ext>
            </a:extLst>
          </p:cNvPr>
          <p:cNvSpPr>
            <a:spLocks noGrp="1" noChangeArrowheads="1"/>
          </p:cNvSpPr>
          <p:nvPr>
            <p:ph type="title" idx="4294967295"/>
          </p:nvPr>
        </p:nvSpPr>
        <p:spPr bwMode="auto">
          <a:xfrm>
            <a:off x="592629" y="136525"/>
            <a:ext cx="10699503" cy="58189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n-US" altLang="en-US" sz="3600" b="1" dirty="0"/>
              <a:t>Reflections</a:t>
            </a:r>
          </a:p>
        </p:txBody>
      </p:sp>
      <p:sp>
        <p:nvSpPr>
          <p:cNvPr id="4099" name="Rectangle 3">
            <a:extLst>
              <a:ext uri="{FF2B5EF4-FFF2-40B4-BE49-F238E27FC236}">
                <a16:creationId xmlns:a16="http://schemas.microsoft.com/office/drawing/2014/main" id="{B4ED4CD0-C7EC-400F-83B7-35B5DA6B94B5}"/>
              </a:ext>
            </a:extLst>
          </p:cNvPr>
          <p:cNvSpPr>
            <a:spLocks noGrp="1" noChangeArrowheads="1"/>
          </p:cNvSpPr>
          <p:nvPr>
            <p:ph idx="4294967295"/>
          </p:nvPr>
        </p:nvSpPr>
        <p:spPr>
          <a:xfrm>
            <a:off x="141514" y="665019"/>
            <a:ext cx="11908972" cy="5659582"/>
          </a:xfrm>
          <a:prstGeom prst="rect">
            <a:avLst/>
          </a:prstGeom>
        </p:spPr>
        <p:txBody>
          <a:bodyPr/>
          <a:lstStyle/>
          <a:p>
            <a:pPr marL="0" indent="0" algn="just">
              <a:spcBef>
                <a:spcPts val="0"/>
              </a:spcBef>
              <a:buNone/>
            </a:pPr>
            <a:r>
              <a:rPr lang="en-US" altLang="en-US" sz="2400" dirty="0">
                <a:cs typeface="Times New Roman" panose="02020603050405020304" pitchFamily="18" charset="0"/>
              </a:rPr>
              <a:t>Technological affordances </a:t>
            </a:r>
          </a:p>
          <a:p>
            <a:pPr marL="0" indent="0" algn="just">
              <a:spcBef>
                <a:spcPts val="0"/>
              </a:spcBef>
              <a:buNone/>
            </a:pPr>
            <a:endParaRPr lang="en-US" altLang="en-US" sz="2400" dirty="0">
              <a:cs typeface="Times New Roman" panose="02020603050405020304" pitchFamily="18" charset="0"/>
            </a:endParaRPr>
          </a:p>
          <a:p>
            <a:pPr algn="just">
              <a:spcBef>
                <a:spcPts val="0"/>
              </a:spcBef>
            </a:pPr>
            <a:r>
              <a:rPr lang="en-US" altLang="en-US" sz="2400" dirty="0">
                <a:cs typeface="Times New Roman" panose="02020603050405020304" pitchFamily="18" charset="0"/>
              </a:rPr>
              <a:t>Short-circuit </a:t>
            </a:r>
            <a:r>
              <a:rPr lang="en-US" altLang="en-US" sz="2400" dirty="0" err="1">
                <a:cs typeface="Times New Roman" panose="02020603050405020304" pitchFamily="18" charset="0"/>
              </a:rPr>
              <a:t>labour</a:t>
            </a:r>
            <a:r>
              <a:rPr lang="en-US" altLang="en-US" sz="2400" dirty="0">
                <a:cs typeface="Times New Roman" panose="02020603050405020304" pitchFamily="18" charset="0"/>
              </a:rPr>
              <a:t> and time-intensive processes towards a physical </a:t>
            </a:r>
            <a:r>
              <a:rPr lang="en-US" altLang="en-US" sz="2400" dirty="0" err="1">
                <a:cs typeface="Times New Roman" panose="02020603050405020304" pitchFamily="18" charset="0"/>
              </a:rPr>
              <a:t>realisation</a:t>
            </a:r>
            <a:r>
              <a:rPr lang="en-US" altLang="en-US" sz="2400" dirty="0">
                <a:cs typeface="Times New Roman" panose="02020603050405020304" pitchFamily="18" charset="0"/>
              </a:rPr>
              <a:t>.</a:t>
            </a:r>
          </a:p>
          <a:p>
            <a:pPr algn="just">
              <a:spcBef>
                <a:spcPts val="0"/>
              </a:spcBef>
            </a:pPr>
            <a:endParaRPr lang="en-US" altLang="en-US" sz="2400" dirty="0">
              <a:cs typeface="Times New Roman" panose="02020603050405020304" pitchFamily="18" charset="0"/>
            </a:endParaRPr>
          </a:p>
          <a:p>
            <a:pPr algn="just">
              <a:spcBef>
                <a:spcPts val="0"/>
              </a:spcBef>
            </a:pPr>
            <a:r>
              <a:rPr lang="en-US" altLang="en-US" sz="2400" dirty="0">
                <a:cs typeface="Times New Roman" panose="02020603050405020304" pitchFamily="18" charset="0"/>
              </a:rPr>
              <a:t>SSSPB’s public repertoire is now only a technological affordance away. </a:t>
            </a:r>
            <a:r>
              <a:rPr lang="en-US" sz="2400" dirty="0">
                <a:effectLst/>
                <a:ea typeface="Calibri" panose="020F0502020204030204" pitchFamily="34" charset="0"/>
                <a:cs typeface="Times New Roman" panose="02020603050405020304" pitchFamily="18" charset="0"/>
              </a:rPr>
              <a:t>Digital audio </a:t>
            </a:r>
            <a:r>
              <a:rPr lang="en-US" sz="2400" dirty="0" err="1">
                <a:effectLst/>
                <a:ea typeface="Calibri" panose="020F0502020204030204" pitchFamily="34" charset="0"/>
                <a:cs typeface="Times New Roman" panose="02020603050405020304" pitchFamily="18" charset="0"/>
              </a:rPr>
              <a:t>realisations</a:t>
            </a:r>
            <a:r>
              <a:rPr lang="en-US" sz="2400" dirty="0">
                <a:effectLst/>
                <a:ea typeface="Calibri" panose="020F0502020204030204" pitchFamily="34" charset="0"/>
                <a:cs typeface="Times New Roman" panose="02020603050405020304" pitchFamily="18" charset="0"/>
              </a:rPr>
              <a:t> contribute towards an informed understanding of Singapore’s public musical heritage through SSSPB.</a:t>
            </a:r>
          </a:p>
          <a:p>
            <a:pPr algn="just">
              <a:spcBef>
                <a:spcPts val="0"/>
              </a:spcBef>
            </a:pPr>
            <a:endParaRPr lang="en-US" sz="2400" dirty="0">
              <a:effectLst/>
              <a:ea typeface="Calibri" panose="020F0502020204030204" pitchFamily="34" charset="0"/>
              <a:cs typeface="Times New Roman" panose="02020603050405020304" pitchFamily="18" charset="0"/>
            </a:endParaRPr>
          </a:p>
          <a:p>
            <a:pPr algn="just">
              <a:spcBef>
                <a:spcPts val="0"/>
              </a:spcBef>
            </a:pPr>
            <a:r>
              <a:rPr lang="en-US" sz="2400" dirty="0">
                <a:ea typeface="Calibri" panose="020F0502020204030204" pitchFamily="34" charset="0"/>
                <a:cs typeface="Times New Roman" panose="02020603050405020304" pitchFamily="18" charset="0"/>
              </a:rPr>
              <a:t>Mitigate virtual (AVID-SIBELIUS) entities with physicality as </a:t>
            </a:r>
            <a:r>
              <a:rPr lang="en-US" sz="2400" i="1" dirty="0">
                <a:ea typeface="Calibri" panose="020F0502020204030204" pitchFamily="34" charset="0"/>
                <a:cs typeface="Times New Roman" panose="02020603050405020304" pitchFamily="18" charset="0"/>
              </a:rPr>
              <a:t>technology</a:t>
            </a:r>
            <a:r>
              <a:rPr lang="en-US" sz="2400" dirty="0">
                <a:ea typeface="Calibri" panose="020F0502020204030204" pitchFamily="34" charset="0"/>
                <a:cs typeface="Times New Roman" panose="02020603050405020304" pitchFamily="18" charset="0"/>
              </a:rPr>
              <a:t>, with consequent </a:t>
            </a:r>
            <a:r>
              <a:rPr lang="en-US" sz="2400" dirty="0" err="1">
                <a:ea typeface="Calibri" panose="020F0502020204030204" pitchFamily="34" charset="0"/>
                <a:cs typeface="Times New Roman" panose="02020603050405020304" pitchFamily="18" charset="0"/>
              </a:rPr>
              <a:t>behaviours</a:t>
            </a:r>
            <a:r>
              <a:rPr lang="en-US" sz="2400" dirty="0">
                <a:ea typeface="Calibri" panose="020F0502020204030204" pitchFamily="34" charset="0"/>
                <a:cs typeface="Times New Roman" panose="02020603050405020304" pitchFamily="18" charset="0"/>
              </a:rPr>
              <a:t> and outcomes (reading, rehearsing and performing). </a:t>
            </a:r>
          </a:p>
          <a:p>
            <a:pPr marL="0" indent="0" algn="just">
              <a:spcBef>
                <a:spcPts val="0"/>
              </a:spcBef>
              <a:buNone/>
            </a:pPr>
            <a:endParaRPr lang="en-US" sz="2400" dirty="0">
              <a:effectLst/>
              <a:ea typeface="Calibri" panose="020F0502020204030204" pitchFamily="34" charset="0"/>
              <a:cs typeface="Times New Roman" panose="02020603050405020304" pitchFamily="18" charset="0"/>
            </a:endParaRPr>
          </a:p>
          <a:p>
            <a:pPr algn="just">
              <a:spcBef>
                <a:spcPts val="0"/>
              </a:spcBef>
            </a:pPr>
            <a:r>
              <a:rPr lang="en-US" sz="2400" dirty="0">
                <a:ea typeface="Calibri" panose="020F0502020204030204" pitchFamily="34" charset="0"/>
                <a:cs typeface="Times New Roman" panose="02020603050405020304" pitchFamily="18" charset="0"/>
              </a:rPr>
              <a:t>Provide opportunities</a:t>
            </a:r>
            <a:r>
              <a:rPr lang="en-US" sz="2400" dirty="0">
                <a:effectLst/>
                <a:ea typeface="Calibri" panose="020F0502020204030204" pitchFamily="34" charset="0"/>
                <a:cs typeface="Times New Roman" panose="02020603050405020304" pitchFamily="18" charset="0"/>
              </a:rPr>
              <a:t> – visual and aural –for more inclusive forms of learning – formal, informal and non-formal – for present and future Wind Ensemble participants towards physical performances. </a:t>
            </a:r>
          </a:p>
          <a:p>
            <a:pPr algn="just">
              <a:spcBef>
                <a:spcPts val="0"/>
              </a:spcBef>
            </a:pPr>
            <a:endParaRPr lang="en-US" altLang="en-US" sz="2400" dirty="0">
              <a:cs typeface="Times New Roman" panose="02020603050405020304" pitchFamily="18" charset="0"/>
            </a:endParaRPr>
          </a:p>
        </p:txBody>
      </p:sp>
      <p:sp>
        <p:nvSpPr>
          <p:cNvPr id="6148" name="Slide Number Placeholder 5">
            <a:extLst>
              <a:ext uri="{FF2B5EF4-FFF2-40B4-BE49-F238E27FC236}">
                <a16:creationId xmlns:a16="http://schemas.microsoft.com/office/drawing/2014/main" id="{B844FFE1-2AF7-4576-855F-A4F366EA7156}"/>
              </a:ext>
            </a:extLst>
          </p:cNvPr>
          <p:cNvSpPr>
            <a:spLocks noGrp="1"/>
          </p:cNvSpPr>
          <p:nvPr>
            <p:ph type="sldNum" sz="quarter" idx="4294967295"/>
          </p:nvPr>
        </p:nvSpPr>
        <p:spPr bwMode="auto">
          <a:xfrm>
            <a:off x="10058400" y="6245225"/>
            <a:ext cx="2133600" cy="4762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fld id="{A9ED7DFC-3CBD-45FD-A08E-B4EB1A2E6176}" type="slidenum">
              <a:rPr lang="en-US" altLang="en-US" sz="1400">
                <a:latin typeface="Verdana" panose="020B0604030504040204" pitchFamily="34" charset="0"/>
              </a:rPr>
              <a:pPr eaLnBrk="1" hangingPunct="1"/>
              <a:t>40</a:t>
            </a:fld>
            <a:endParaRPr lang="en-US" altLang="en-US" sz="1400">
              <a:latin typeface="Verdana" panose="020B0604030504040204" pitchFamily="34" charset="0"/>
            </a:endParaRPr>
          </a:p>
        </p:txBody>
      </p:sp>
    </p:spTree>
    <p:extLst>
      <p:ext uri="{BB962C8B-B14F-4D97-AF65-F5344CB8AC3E}">
        <p14:creationId xmlns:p14="http://schemas.microsoft.com/office/powerpoint/2010/main" val="871201993"/>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2B679EDA-2141-4048-937A-0BA6BA9C94CA}"/>
              </a:ext>
            </a:extLst>
          </p:cNvPr>
          <p:cNvSpPr>
            <a:spLocks noGrp="1" noChangeArrowheads="1"/>
          </p:cNvSpPr>
          <p:nvPr>
            <p:ph type="title" idx="4294967295"/>
          </p:nvPr>
        </p:nvSpPr>
        <p:spPr bwMode="auto">
          <a:xfrm>
            <a:off x="598416" y="187036"/>
            <a:ext cx="10699503" cy="58189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n-US" altLang="en-US" sz="3600" b="1" dirty="0"/>
              <a:t>Reflections</a:t>
            </a:r>
          </a:p>
        </p:txBody>
      </p:sp>
      <p:sp>
        <p:nvSpPr>
          <p:cNvPr id="4099" name="Rectangle 3">
            <a:extLst>
              <a:ext uri="{FF2B5EF4-FFF2-40B4-BE49-F238E27FC236}">
                <a16:creationId xmlns:a16="http://schemas.microsoft.com/office/drawing/2014/main" id="{B4ED4CD0-C7EC-400F-83B7-35B5DA6B94B5}"/>
              </a:ext>
            </a:extLst>
          </p:cNvPr>
          <p:cNvSpPr>
            <a:spLocks noGrp="1" noChangeArrowheads="1"/>
          </p:cNvSpPr>
          <p:nvPr>
            <p:ph idx="4294967295"/>
          </p:nvPr>
        </p:nvSpPr>
        <p:spPr>
          <a:xfrm>
            <a:off x="512618" y="931762"/>
            <a:ext cx="11080966" cy="5392838"/>
          </a:xfrm>
          <a:prstGeom prst="rect">
            <a:avLst/>
          </a:prstGeom>
        </p:spPr>
        <p:txBody>
          <a:bodyPr/>
          <a:lstStyle/>
          <a:p>
            <a:pPr algn="just">
              <a:spcBef>
                <a:spcPts val="0"/>
              </a:spcBef>
            </a:pPr>
            <a:r>
              <a:rPr lang="en-US" sz="3000" dirty="0">
                <a:effectLst/>
                <a:ea typeface="Calibri" panose="020F0502020204030204" pitchFamily="34" charset="0"/>
                <a:cs typeface="Times New Roman" panose="02020603050405020304" pitchFamily="18" charset="0"/>
              </a:rPr>
              <a:t>Technological affordances into the present not including AI software may be able to scan scores better than </a:t>
            </a:r>
            <a:r>
              <a:rPr lang="en-US" sz="3000" dirty="0" err="1">
                <a:effectLst/>
                <a:ea typeface="Calibri" panose="020F0502020204030204" pitchFamily="34" charset="0"/>
                <a:cs typeface="Times New Roman" panose="02020603050405020304" pitchFamily="18" charset="0"/>
              </a:rPr>
              <a:t>NotateMe</a:t>
            </a:r>
            <a:r>
              <a:rPr lang="en-US" sz="3000" dirty="0">
                <a:effectLst/>
                <a:ea typeface="Calibri" panose="020F0502020204030204" pitchFamily="34" charset="0"/>
                <a:cs typeface="Times New Roman" panose="02020603050405020304" pitchFamily="18" charset="0"/>
              </a:rPr>
              <a:t>. </a:t>
            </a:r>
          </a:p>
          <a:p>
            <a:pPr algn="just">
              <a:spcBef>
                <a:spcPts val="0"/>
              </a:spcBef>
            </a:pPr>
            <a:endParaRPr lang="en-US" sz="3000" dirty="0">
              <a:effectLst/>
              <a:ea typeface="Calibri" panose="020F0502020204030204" pitchFamily="34" charset="0"/>
              <a:cs typeface="Times New Roman" panose="02020603050405020304" pitchFamily="18" charset="0"/>
            </a:endParaRPr>
          </a:p>
          <a:p>
            <a:pPr algn="just">
              <a:spcBef>
                <a:spcPts val="0"/>
              </a:spcBef>
            </a:pPr>
            <a:r>
              <a:rPr lang="en-US" sz="3000" dirty="0">
                <a:ea typeface="Calibri" panose="020F0502020204030204" pitchFamily="34" charset="0"/>
                <a:cs typeface="Times New Roman" panose="02020603050405020304" pitchFamily="18" charset="0"/>
              </a:rPr>
              <a:t>Composers/Arrangers past and present have had to make do with instruments, ensembles, and performers to play their music. Their instrumentation and emergent soundscape  demonstrate this adaptability.</a:t>
            </a:r>
          </a:p>
          <a:p>
            <a:pPr marL="0" indent="0" algn="just">
              <a:spcBef>
                <a:spcPts val="0"/>
              </a:spcBef>
              <a:buNone/>
            </a:pPr>
            <a:r>
              <a:rPr lang="en-US" sz="3000" dirty="0">
                <a:ea typeface="Calibri" panose="020F0502020204030204" pitchFamily="34" charset="0"/>
                <a:cs typeface="Times New Roman" panose="02020603050405020304" pitchFamily="18" charset="0"/>
              </a:rPr>
              <a:t> </a:t>
            </a:r>
          </a:p>
          <a:p>
            <a:pPr algn="just">
              <a:spcBef>
                <a:spcPts val="0"/>
              </a:spcBef>
            </a:pPr>
            <a:r>
              <a:rPr lang="en-US" sz="3000" dirty="0" err="1"/>
              <a:t>NotePerformer</a:t>
            </a:r>
            <a:r>
              <a:rPr lang="en-US" sz="3000" dirty="0"/>
              <a:t> </a:t>
            </a:r>
            <a:r>
              <a:rPr lang="en-US" sz="3000" dirty="0">
                <a:ea typeface="Calibri" panose="020F0502020204030204" pitchFamily="34" charset="0"/>
                <a:cs typeface="Times New Roman" panose="02020603050405020304" pitchFamily="18" charset="0"/>
              </a:rPr>
              <a:t>references modern day instruments. </a:t>
            </a:r>
            <a:r>
              <a:rPr lang="en-US" sz="3000" dirty="0">
                <a:effectLst/>
                <a:ea typeface="Calibri" panose="020F0502020204030204" pitchFamily="34" charset="0"/>
                <a:cs typeface="Times New Roman" panose="02020603050405020304" pitchFamily="18" charset="0"/>
              </a:rPr>
              <a:t>If future software could recreate the sounds of the instruments in the 1920s, a past soundscape via technological affordances offer for a very valuable lesson in heritage soundscapes.  </a:t>
            </a:r>
          </a:p>
          <a:p>
            <a:pPr algn="just">
              <a:spcBef>
                <a:spcPts val="0"/>
              </a:spcBef>
            </a:pPr>
            <a:endParaRPr lang="en-US" sz="3000" dirty="0">
              <a:effectLst/>
              <a:ea typeface="Calibri" panose="020F0502020204030204" pitchFamily="34" charset="0"/>
            </a:endParaRPr>
          </a:p>
          <a:p>
            <a:pPr marL="0" marR="0" indent="0">
              <a:spcBef>
                <a:spcPts val="0"/>
              </a:spcBef>
              <a:spcAft>
                <a:spcPts val="0"/>
              </a:spcAft>
              <a:buNone/>
            </a:pPr>
            <a:r>
              <a:rPr lang="en-US" sz="3000" dirty="0">
                <a:effectLst/>
                <a:ea typeface="Calibri" panose="020F0502020204030204" pitchFamily="34" charset="0"/>
                <a:cs typeface="Times New Roman" panose="02020603050405020304" pitchFamily="18" charset="0"/>
              </a:rPr>
              <a:t> </a:t>
            </a:r>
            <a:endParaRPr lang="en-US" sz="3000" dirty="0">
              <a:effectLst/>
              <a:ea typeface="Calibri" panose="020F0502020204030204" pitchFamily="34" charset="0"/>
            </a:endParaRPr>
          </a:p>
          <a:p>
            <a:pPr marL="0" indent="0">
              <a:buNone/>
              <a:defRPr/>
            </a:pPr>
            <a:endParaRPr lang="en-US" altLang="en-US" sz="2400" dirty="0"/>
          </a:p>
        </p:txBody>
      </p:sp>
      <p:sp>
        <p:nvSpPr>
          <p:cNvPr id="6148" name="Slide Number Placeholder 5">
            <a:extLst>
              <a:ext uri="{FF2B5EF4-FFF2-40B4-BE49-F238E27FC236}">
                <a16:creationId xmlns:a16="http://schemas.microsoft.com/office/drawing/2014/main" id="{B844FFE1-2AF7-4576-855F-A4F366EA7156}"/>
              </a:ext>
            </a:extLst>
          </p:cNvPr>
          <p:cNvSpPr>
            <a:spLocks noGrp="1"/>
          </p:cNvSpPr>
          <p:nvPr>
            <p:ph type="sldNum" sz="quarter" idx="4294967295"/>
          </p:nvPr>
        </p:nvSpPr>
        <p:spPr bwMode="auto">
          <a:xfrm>
            <a:off x="10058400" y="6245225"/>
            <a:ext cx="2133600" cy="4762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fld id="{A9ED7DFC-3CBD-45FD-A08E-B4EB1A2E6176}" type="slidenum">
              <a:rPr lang="en-US" altLang="en-US" sz="1400">
                <a:latin typeface="Verdana" panose="020B0604030504040204" pitchFamily="34" charset="0"/>
              </a:rPr>
              <a:pPr eaLnBrk="1" hangingPunct="1"/>
              <a:t>41</a:t>
            </a:fld>
            <a:endParaRPr lang="en-US" altLang="en-US" sz="1400">
              <a:latin typeface="Verdana" panose="020B0604030504040204" pitchFamily="34" charset="0"/>
            </a:endParaRPr>
          </a:p>
        </p:txBody>
      </p:sp>
    </p:spTree>
    <p:extLst>
      <p:ext uri="{BB962C8B-B14F-4D97-AF65-F5344CB8AC3E}">
        <p14:creationId xmlns:p14="http://schemas.microsoft.com/office/powerpoint/2010/main" val="1465488558"/>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2B679EDA-2141-4048-937A-0BA6BA9C94CA}"/>
              </a:ext>
            </a:extLst>
          </p:cNvPr>
          <p:cNvSpPr>
            <a:spLocks noGrp="1" noChangeArrowheads="1"/>
          </p:cNvSpPr>
          <p:nvPr>
            <p:ph type="title" idx="4294967295"/>
          </p:nvPr>
        </p:nvSpPr>
        <p:spPr bwMode="auto">
          <a:xfrm>
            <a:off x="598416" y="187036"/>
            <a:ext cx="10699503" cy="58189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n-US" altLang="en-US" sz="3600" b="1" dirty="0"/>
              <a:t>Reflections</a:t>
            </a:r>
          </a:p>
        </p:txBody>
      </p:sp>
      <p:sp>
        <p:nvSpPr>
          <p:cNvPr id="4099" name="Rectangle 3">
            <a:extLst>
              <a:ext uri="{FF2B5EF4-FFF2-40B4-BE49-F238E27FC236}">
                <a16:creationId xmlns:a16="http://schemas.microsoft.com/office/drawing/2014/main" id="{B4ED4CD0-C7EC-400F-83B7-35B5DA6B94B5}"/>
              </a:ext>
            </a:extLst>
          </p:cNvPr>
          <p:cNvSpPr>
            <a:spLocks noGrp="1" noChangeArrowheads="1"/>
          </p:cNvSpPr>
          <p:nvPr>
            <p:ph idx="4294967295"/>
          </p:nvPr>
        </p:nvSpPr>
        <p:spPr>
          <a:xfrm>
            <a:off x="512618" y="777892"/>
            <a:ext cx="11080966" cy="5581073"/>
          </a:xfrm>
          <a:prstGeom prst="rect">
            <a:avLst/>
          </a:prstGeom>
        </p:spPr>
        <p:txBody>
          <a:bodyPr/>
          <a:lstStyle/>
          <a:p>
            <a:pPr algn="just">
              <a:spcBef>
                <a:spcPts val="0"/>
              </a:spcBef>
            </a:pPr>
            <a:r>
              <a:rPr lang="en-US" sz="2600" dirty="0">
                <a:ea typeface="Calibri" panose="020F0502020204030204" pitchFamily="34" charset="0"/>
                <a:cs typeface="Times New Roman" panose="02020603050405020304" pitchFamily="18" charset="0"/>
              </a:rPr>
              <a:t>Repertoire performed by SSSPB at public outreach concerts provide educational potential for researchers, conductors, wind ensemble participants and audiences. </a:t>
            </a:r>
          </a:p>
          <a:p>
            <a:pPr algn="just">
              <a:spcBef>
                <a:spcPts val="0"/>
              </a:spcBef>
            </a:pPr>
            <a:endParaRPr lang="en-US" sz="2600" dirty="0">
              <a:ea typeface="Calibri" panose="020F0502020204030204" pitchFamily="34" charset="0"/>
              <a:cs typeface="Times New Roman" panose="02020603050405020304" pitchFamily="18" charset="0"/>
            </a:endParaRPr>
          </a:p>
          <a:p>
            <a:pPr algn="just">
              <a:spcBef>
                <a:spcPts val="0"/>
              </a:spcBef>
            </a:pPr>
            <a:r>
              <a:rPr lang="en-US" sz="2600" dirty="0">
                <a:ea typeface="Calibri" panose="020F0502020204030204" pitchFamily="34" charset="0"/>
                <a:cs typeface="Times New Roman" panose="02020603050405020304" pitchFamily="18" charset="0"/>
              </a:rPr>
              <a:t>SSSPB, SPF Band today, will be 100 years in 2025, evidence of sustained and sustainable musical history and heritage. </a:t>
            </a:r>
          </a:p>
          <a:p>
            <a:pPr algn="just">
              <a:spcBef>
                <a:spcPts val="0"/>
              </a:spcBef>
            </a:pPr>
            <a:endParaRPr lang="en-US" altLang="en-US" sz="2600" dirty="0">
              <a:cs typeface="Times New Roman" panose="02020603050405020304" pitchFamily="18" charset="0"/>
            </a:endParaRPr>
          </a:p>
          <a:p>
            <a:pPr algn="just">
              <a:spcBef>
                <a:spcPts val="0"/>
              </a:spcBef>
            </a:pPr>
            <a:r>
              <a:rPr lang="en-US" altLang="en-US" sz="2600" dirty="0">
                <a:cs typeface="Times New Roman" panose="02020603050405020304" pitchFamily="18" charset="0"/>
              </a:rPr>
              <a:t>Singapore’s public-funded education supports learners engaging in </a:t>
            </a:r>
            <a:r>
              <a:rPr lang="en-US" altLang="en-US" sz="2600" i="1" dirty="0">
                <a:cs typeface="Times New Roman" panose="02020603050405020304" pitchFamily="18" charset="0"/>
              </a:rPr>
              <a:t>out-of-in-curriculum time </a:t>
            </a:r>
            <a:r>
              <a:rPr lang="en-US" altLang="en-US" sz="2600" dirty="0">
                <a:cs typeface="Times New Roman" panose="02020603050405020304" pitchFamily="18" charset="0"/>
              </a:rPr>
              <a:t>– co-curricula (CCA) – activities, of which the Wind Ensemble is one.</a:t>
            </a:r>
            <a:endParaRPr lang="en-US" sz="2600" dirty="0">
              <a:ea typeface="Calibri" panose="020F0502020204030204" pitchFamily="34" charset="0"/>
              <a:cs typeface="Times New Roman" panose="02020603050405020304" pitchFamily="18" charset="0"/>
            </a:endParaRPr>
          </a:p>
          <a:p>
            <a:pPr algn="just">
              <a:spcBef>
                <a:spcPts val="0"/>
              </a:spcBef>
            </a:pPr>
            <a:endParaRPr lang="en-US" sz="2600" dirty="0">
              <a:effectLst/>
              <a:ea typeface="Calibri" panose="020F0502020204030204" pitchFamily="34" charset="0"/>
              <a:cs typeface="Times New Roman" panose="02020603050405020304" pitchFamily="18" charset="0"/>
            </a:endParaRPr>
          </a:p>
          <a:p>
            <a:pPr algn="just">
              <a:spcBef>
                <a:spcPts val="0"/>
              </a:spcBef>
            </a:pPr>
            <a:r>
              <a:rPr lang="en-US" sz="2600" dirty="0">
                <a:effectLst/>
                <a:ea typeface="Calibri" panose="020F0502020204030204" pitchFamily="34" charset="0"/>
                <a:cs typeface="Times New Roman" panose="02020603050405020304" pitchFamily="18" charset="0"/>
              </a:rPr>
              <a:t>Singapore’s musical identity as heritage and </a:t>
            </a:r>
            <a:r>
              <a:rPr lang="en-US" altLang="en-US" sz="2600" i="1" dirty="0">
                <a:cs typeface="Times New Roman" panose="02020603050405020304" pitchFamily="18" charset="0"/>
              </a:rPr>
              <a:t>heir/</a:t>
            </a:r>
            <a:r>
              <a:rPr lang="en-US" altLang="en-US" sz="2600" i="1" dirty="0" err="1">
                <a:cs typeface="Times New Roman" panose="02020603050405020304" pitchFamily="18" charset="0"/>
              </a:rPr>
              <a:t>itage</a:t>
            </a:r>
            <a:r>
              <a:rPr lang="en-US" sz="2600" dirty="0">
                <a:effectLst/>
                <a:ea typeface="Calibri" panose="020F0502020204030204" pitchFamily="34" charset="0"/>
                <a:cs typeface="Times New Roman" panose="02020603050405020304" pitchFamily="18" charset="0"/>
              </a:rPr>
              <a:t>, has potential value in educational capital in policy documents on mandatory, indicative and dynamic repertoire in </a:t>
            </a:r>
            <a:r>
              <a:rPr lang="en-US" sz="2600" dirty="0">
                <a:ea typeface="Calibri" panose="020F0502020204030204" pitchFamily="34" charset="0"/>
                <a:cs typeface="Times New Roman" panose="02020603050405020304" pitchFamily="18" charset="0"/>
              </a:rPr>
              <a:t>its</a:t>
            </a:r>
            <a:r>
              <a:rPr lang="en-US" sz="2600" dirty="0">
                <a:effectLst/>
                <a:ea typeface="Calibri" panose="020F0502020204030204" pitchFamily="34" charset="0"/>
                <a:cs typeface="Times New Roman" panose="02020603050405020304" pitchFamily="18" charset="0"/>
              </a:rPr>
              <a:t> public-funded General Music </a:t>
            </a:r>
            <a:r>
              <a:rPr lang="en-US" sz="2600" dirty="0" err="1">
                <a:effectLst/>
                <a:ea typeface="Calibri" panose="020F0502020204030204" pitchFamily="34" charset="0"/>
                <a:cs typeface="Times New Roman" panose="02020603050405020304" pitchFamily="18" charset="0"/>
              </a:rPr>
              <a:t>Programme</a:t>
            </a:r>
            <a:r>
              <a:rPr lang="en-US" sz="2600" dirty="0">
                <a:effectLst/>
                <a:ea typeface="Calibri" panose="020F0502020204030204" pitchFamily="34" charset="0"/>
                <a:cs typeface="Times New Roman" panose="02020603050405020304" pitchFamily="18" charset="0"/>
              </a:rPr>
              <a:t> for schools. </a:t>
            </a:r>
            <a:endParaRPr lang="en-US" altLang="en-US" sz="2600" dirty="0"/>
          </a:p>
          <a:p>
            <a:pPr algn="just">
              <a:spcBef>
                <a:spcPts val="0"/>
              </a:spcBef>
            </a:pPr>
            <a:endParaRPr lang="en-US" sz="2400" dirty="0">
              <a:effectLst/>
              <a:ea typeface="Calibri" panose="020F0502020204030204" pitchFamily="34" charset="0"/>
              <a:cs typeface="Times New Roman" panose="02020603050405020304" pitchFamily="18" charset="0"/>
            </a:endParaRPr>
          </a:p>
          <a:p>
            <a:pPr algn="just">
              <a:spcBef>
                <a:spcPts val="0"/>
              </a:spcBef>
            </a:pPr>
            <a:endParaRPr lang="en-US" sz="2400" dirty="0">
              <a:ea typeface="Calibri" panose="020F0502020204030204" pitchFamily="34" charset="0"/>
              <a:cs typeface="Times New Roman" panose="02020603050405020304" pitchFamily="18" charset="0"/>
            </a:endParaRPr>
          </a:p>
          <a:p>
            <a:pPr algn="just">
              <a:spcBef>
                <a:spcPts val="0"/>
              </a:spcBef>
            </a:pPr>
            <a:endParaRPr lang="en-US" sz="2400" dirty="0">
              <a:ea typeface="Calibri" panose="020F0502020204030204" pitchFamily="34" charset="0"/>
              <a:cs typeface="Times New Roman" panose="02020603050405020304" pitchFamily="18" charset="0"/>
            </a:endParaRPr>
          </a:p>
          <a:p>
            <a:pPr algn="just">
              <a:spcBef>
                <a:spcPts val="0"/>
              </a:spcBef>
            </a:pPr>
            <a:endParaRPr lang="en-US" sz="2400" dirty="0">
              <a:ea typeface="Calibri" panose="020F0502020204030204" pitchFamily="34" charset="0"/>
              <a:cs typeface="Times New Roman" panose="02020603050405020304" pitchFamily="18" charset="0"/>
            </a:endParaRPr>
          </a:p>
          <a:p>
            <a:pPr algn="just">
              <a:spcBef>
                <a:spcPts val="0"/>
              </a:spcBef>
            </a:pPr>
            <a:endParaRPr lang="en-US" sz="2400" dirty="0">
              <a:ea typeface="Calibri" panose="020F0502020204030204" pitchFamily="34" charset="0"/>
              <a:cs typeface="Times New Roman" panose="02020603050405020304" pitchFamily="18" charset="0"/>
            </a:endParaRPr>
          </a:p>
          <a:p>
            <a:pPr algn="just">
              <a:spcBef>
                <a:spcPts val="0"/>
              </a:spcBef>
            </a:pPr>
            <a:endParaRPr lang="en-US" sz="2400" dirty="0">
              <a:effectLst/>
              <a:ea typeface="Calibri" panose="020F0502020204030204" pitchFamily="34" charset="0"/>
              <a:cs typeface="Times New Roman" panose="02020603050405020304" pitchFamily="18" charset="0"/>
            </a:endParaRPr>
          </a:p>
          <a:p>
            <a:pPr algn="just">
              <a:spcBef>
                <a:spcPts val="0"/>
              </a:spcBef>
            </a:pP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spcBef>
                <a:spcPts val="0"/>
              </a:spcBef>
              <a:buNone/>
            </a:pPr>
            <a:endParaRPr lang="en-US" sz="1800" dirty="0">
              <a:effectLst/>
              <a:latin typeface="Calibri" panose="020F0502020204030204" pitchFamily="34" charset="0"/>
              <a:ea typeface="Calibri" panose="020F0502020204030204" pitchFamily="34" charset="0"/>
            </a:endParaRPr>
          </a:p>
          <a:p>
            <a:pPr marL="0" indent="0">
              <a:buNone/>
              <a:defRPr/>
            </a:pPr>
            <a:endParaRPr lang="en-US" altLang="en-US" sz="2400" dirty="0"/>
          </a:p>
        </p:txBody>
      </p:sp>
      <p:sp>
        <p:nvSpPr>
          <p:cNvPr id="6148" name="Slide Number Placeholder 5">
            <a:extLst>
              <a:ext uri="{FF2B5EF4-FFF2-40B4-BE49-F238E27FC236}">
                <a16:creationId xmlns:a16="http://schemas.microsoft.com/office/drawing/2014/main" id="{B844FFE1-2AF7-4576-855F-A4F366EA7156}"/>
              </a:ext>
            </a:extLst>
          </p:cNvPr>
          <p:cNvSpPr>
            <a:spLocks noGrp="1"/>
          </p:cNvSpPr>
          <p:nvPr>
            <p:ph type="sldNum" sz="quarter" idx="4294967295"/>
          </p:nvPr>
        </p:nvSpPr>
        <p:spPr bwMode="auto">
          <a:xfrm>
            <a:off x="10058400" y="6245225"/>
            <a:ext cx="2133600" cy="4762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fld id="{A9ED7DFC-3CBD-45FD-A08E-B4EB1A2E6176}" type="slidenum">
              <a:rPr lang="en-US" altLang="en-US" sz="1400">
                <a:latin typeface="Verdana" panose="020B0604030504040204" pitchFamily="34" charset="0"/>
              </a:rPr>
              <a:pPr eaLnBrk="1" hangingPunct="1"/>
              <a:t>42</a:t>
            </a:fld>
            <a:endParaRPr lang="en-US" altLang="en-US" sz="1400">
              <a:latin typeface="Verdana" panose="020B0604030504040204" pitchFamily="34" charset="0"/>
            </a:endParaRPr>
          </a:p>
        </p:txBody>
      </p:sp>
    </p:spTree>
    <p:extLst>
      <p:ext uri="{BB962C8B-B14F-4D97-AF65-F5344CB8AC3E}">
        <p14:creationId xmlns:p14="http://schemas.microsoft.com/office/powerpoint/2010/main" val="549238986"/>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Content Placeholder 2">
            <a:extLst>
              <a:ext uri="{FF2B5EF4-FFF2-40B4-BE49-F238E27FC236}">
                <a16:creationId xmlns:a16="http://schemas.microsoft.com/office/drawing/2014/main" id="{EA90484D-A682-454F-879F-DBCCD63A626F}"/>
              </a:ext>
            </a:extLst>
          </p:cNvPr>
          <p:cNvSpPr>
            <a:spLocks noGrp="1"/>
          </p:cNvSpPr>
          <p:nvPr>
            <p:ph idx="4294967295"/>
          </p:nvPr>
        </p:nvSpPr>
        <p:spPr bwMode="auto">
          <a:xfrm>
            <a:off x="8672513" y="2641601"/>
            <a:ext cx="2625407" cy="61976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buNone/>
            </a:pPr>
            <a:r>
              <a:rPr lang="en-SG" altLang="en-US" sz="3600" dirty="0">
                <a:solidFill>
                  <a:srgbClr val="002060"/>
                </a:solidFill>
              </a:rPr>
              <a:t>Thank You! </a:t>
            </a:r>
            <a:r>
              <a:rPr lang="en-SG" altLang="en-US" sz="3600" dirty="0">
                <a:solidFill>
                  <a:srgbClr val="002060"/>
                </a:solidFill>
                <a:sym typeface="Wingdings" panose="05000000000000000000" pitchFamily="2" charset="2"/>
              </a:rPr>
              <a:t> </a:t>
            </a:r>
            <a:endParaRPr lang="en-SG" altLang="en-US" sz="3600" dirty="0">
              <a:solidFill>
                <a:srgbClr val="002060"/>
              </a:solidFill>
            </a:endParaRPr>
          </a:p>
        </p:txBody>
      </p:sp>
    </p:spTree>
    <p:extLst>
      <p:ext uri="{BB962C8B-B14F-4D97-AF65-F5344CB8AC3E}">
        <p14:creationId xmlns:p14="http://schemas.microsoft.com/office/powerpoint/2010/main" val="313993042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a:extLst>
              <a:ext uri="{FF2B5EF4-FFF2-40B4-BE49-F238E27FC236}">
                <a16:creationId xmlns:a16="http://schemas.microsoft.com/office/drawing/2014/main" id="{B6CC3B3E-2FA3-4FB7-BCC3-3CD3F29B099E}"/>
              </a:ext>
            </a:extLst>
          </p:cNvPr>
          <p:cNvSpPr>
            <a:spLocks noGrp="1"/>
          </p:cNvSpPr>
          <p:nvPr>
            <p:ph type="title" idx="4294967295"/>
          </p:nvPr>
        </p:nvSpPr>
        <p:spPr bwMode="auto">
          <a:xfrm>
            <a:off x="786724" y="260350"/>
            <a:ext cx="10023516" cy="6477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en-SG" altLang="en-US" sz="3600" b="1" dirty="0"/>
              <a:t>References</a:t>
            </a:r>
          </a:p>
        </p:txBody>
      </p:sp>
      <p:sp>
        <p:nvSpPr>
          <p:cNvPr id="44035" name="Content Placeholder 2">
            <a:extLst>
              <a:ext uri="{FF2B5EF4-FFF2-40B4-BE49-F238E27FC236}">
                <a16:creationId xmlns:a16="http://schemas.microsoft.com/office/drawing/2014/main" id="{F780DFEF-ED08-4F5F-97C5-EBE4511DFC65}"/>
              </a:ext>
            </a:extLst>
          </p:cNvPr>
          <p:cNvSpPr>
            <a:spLocks noGrp="1" noChangeArrowheads="1"/>
          </p:cNvSpPr>
          <p:nvPr>
            <p:ph idx="4294967295"/>
          </p:nvPr>
        </p:nvSpPr>
        <p:spPr bwMode="auto">
          <a:xfrm>
            <a:off x="711200" y="779929"/>
            <a:ext cx="10414000" cy="551329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just" fontAlgn="base">
              <a:lnSpc>
                <a:spcPct val="100000"/>
              </a:lnSpc>
              <a:spcBef>
                <a:spcPts val="0"/>
              </a:spcBef>
            </a:pPr>
            <a:r>
              <a:rPr lang="en-US" sz="1400" b="0" i="0" dirty="0">
                <a:solidFill>
                  <a:srgbClr val="222222"/>
                </a:solidFill>
                <a:effectLst/>
              </a:rPr>
              <a:t>Bates, V. C., &amp; Talbot, B. C. (2014). Technology and music education in a digitized, disembodied, posthuman world. </a:t>
            </a:r>
            <a:r>
              <a:rPr lang="en-US" sz="1400" b="0" i="1" dirty="0">
                <a:solidFill>
                  <a:srgbClr val="222222"/>
                </a:solidFill>
                <a:effectLst/>
              </a:rPr>
              <a:t>Action, Criticism, and Theory for Music Education</a:t>
            </a:r>
            <a:r>
              <a:rPr lang="en-US" sz="1400" b="0" i="0" dirty="0">
                <a:solidFill>
                  <a:srgbClr val="222222"/>
                </a:solidFill>
                <a:effectLst/>
              </a:rPr>
              <a:t>, </a:t>
            </a:r>
            <a:r>
              <a:rPr lang="en-US" sz="1400" b="0" i="1" dirty="0">
                <a:solidFill>
                  <a:srgbClr val="222222"/>
                </a:solidFill>
                <a:effectLst/>
              </a:rPr>
              <a:t>13</a:t>
            </a:r>
            <a:r>
              <a:rPr lang="en-US" sz="1400" b="0" i="0" dirty="0">
                <a:solidFill>
                  <a:srgbClr val="222222"/>
                </a:solidFill>
                <a:effectLst/>
              </a:rPr>
              <a:t>(2), 30.</a:t>
            </a:r>
          </a:p>
          <a:p>
            <a:pPr algn="just" fontAlgn="base">
              <a:lnSpc>
                <a:spcPct val="100000"/>
              </a:lnSpc>
              <a:spcBef>
                <a:spcPts val="0"/>
              </a:spcBef>
            </a:pPr>
            <a:r>
              <a:rPr lang="en-US" sz="1400" dirty="0">
                <a:solidFill>
                  <a:srgbClr val="222222"/>
                </a:solidFill>
              </a:rPr>
              <a:t>Beggars Opera (Composer John Gay; Frederic Austin), 522_Box1_Acc no.522-2016, to 531-2016, </a:t>
            </a:r>
            <a:r>
              <a:rPr lang="en-US" sz="1400" b="0" i="0" u="none" strike="noStrike" dirty="0">
                <a:solidFill>
                  <a:srgbClr val="000000"/>
                </a:solidFill>
                <a:effectLst/>
                <a:cs typeface="Calibri" panose="020F0502020204030204" pitchFamily="34" charset="0"/>
              </a:rPr>
              <a:t>SPF Band Heritage Music Scores from the SPF Band/Singapore Police Force, courtesy of the National Archives of Singapore (19 March 2019, obtained 14 July 2021).</a:t>
            </a:r>
            <a:r>
              <a:rPr lang="en-US" sz="1400" b="0" i="0" dirty="0">
                <a:solidFill>
                  <a:srgbClr val="000000"/>
                </a:solidFill>
                <a:effectLst/>
                <a:cs typeface="Calibri" panose="020F0502020204030204" pitchFamily="34" charset="0"/>
              </a:rPr>
              <a:t>​</a:t>
            </a:r>
            <a:endParaRPr lang="en-US" sz="1400" b="0" i="0" dirty="0">
              <a:solidFill>
                <a:srgbClr val="222222"/>
              </a:solidFill>
              <a:effectLst/>
            </a:endParaRPr>
          </a:p>
          <a:p>
            <a:pPr algn="just" fontAlgn="base">
              <a:lnSpc>
                <a:spcPct val="100000"/>
              </a:lnSpc>
              <a:spcBef>
                <a:spcPts val="0"/>
              </a:spcBef>
            </a:pPr>
            <a:r>
              <a:rPr lang="en-US" sz="1400" b="0" i="0" u="none" strike="noStrike" dirty="0">
                <a:solidFill>
                  <a:srgbClr val="000000"/>
                </a:solidFill>
                <a:effectLst/>
                <a:cs typeface="Calibri" panose="020F0502020204030204" pitchFamily="34" charset="0"/>
              </a:rPr>
              <a:t>Chu Chin Chow (Composer Frederick Norton), 695_2016, Box 19_Acc No. 693_2016 to 704_2016, no. 173, SPF Band Heritage Music Scores from the SPF Band/Singapore Police Force, courtesy of the National Archives of Singapore (19 March 2019, obtained 14 July 2021).</a:t>
            </a:r>
            <a:r>
              <a:rPr lang="en-US" sz="1400" b="0" i="0" dirty="0">
                <a:solidFill>
                  <a:srgbClr val="000000"/>
                </a:solidFill>
                <a:effectLst/>
                <a:cs typeface="Calibri" panose="020F0502020204030204" pitchFamily="34" charset="0"/>
              </a:rPr>
              <a:t>​</a:t>
            </a:r>
          </a:p>
          <a:p>
            <a:pPr algn="just" fontAlgn="base">
              <a:lnSpc>
                <a:spcPct val="100000"/>
              </a:lnSpc>
              <a:spcBef>
                <a:spcPts val="0"/>
              </a:spcBef>
            </a:pPr>
            <a:r>
              <a:rPr lang="en-US" sz="1400" b="0" i="0" u="none" strike="noStrike" dirty="0">
                <a:solidFill>
                  <a:srgbClr val="000000"/>
                </a:solidFill>
                <a:effectLst/>
                <a:cs typeface="Calibri" panose="020F0502020204030204" pitchFamily="34" charset="0"/>
              </a:rPr>
              <a:t>The Orchid (Composer Ivan Caryll &amp; Lionel Monckton, Arranged by Dan Godfrey), 540_2016, Box 2_Acc No. 532_2016 to 541_2016, no.19, SPF Band Heritage Music Scores from the SPF Band/Singapore Police Force, courtesy of the National Archives of Singapore (19 March 2019, obtained 14 July 2021). </a:t>
            </a:r>
          </a:p>
          <a:p>
            <a:pPr algn="just" fontAlgn="base">
              <a:lnSpc>
                <a:spcPct val="100000"/>
              </a:lnSpc>
              <a:spcBef>
                <a:spcPts val="0"/>
              </a:spcBef>
            </a:pPr>
            <a:r>
              <a:rPr lang="en-US" sz="1400" b="0" i="0" dirty="0">
                <a:solidFill>
                  <a:srgbClr val="222222"/>
                </a:solidFill>
                <a:effectLst/>
              </a:rPr>
              <a:t>Dairianathan, E. (2006). The wind band ensemble in Singapore: presence and practice.</a:t>
            </a:r>
            <a:r>
              <a:rPr lang="en-US" sz="1400" dirty="0"/>
              <a:t> Journal of the world association for symphonic bands and ensembles, 13, 31-50.</a:t>
            </a:r>
            <a:endParaRPr lang="en-US" sz="1400" b="0" i="0" dirty="0">
              <a:solidFill>
                <a:srgbClr val="222222"/>
              </a:solidFill>
              <a:effectLst/>
            </a:endParaRPr>
          </a:p>
          <a:p>
            <a:pPr algn="just" fontAlgn="base">
              <a:lnSpc>
                <a:spcPct val="100000"/>
              </a:lnSpc>
              <a:spcBef>
                <a:spcPts val="0"/>
              </a:spcBef>
            </a:pPr>
            <a:r>
              <a:rPr lang="en-US" sz="1400" dirty="0">
                <a:effectLst/>
                <a:ea typeface="SimSun" panose="02010600030101010101" pitchFamily="2" charset="-122"/>
              </a:rPr>
              <a:t>Frederickson, J. (1989). Technology and Music Performance in the Age of Mechanical Reproduction. </a:t>
            </a:r>
            <a:r>
              <a:rPr lang="en-US" sz="1400" i="1" dirty="0">
                <a:effectLst/>
                <a:ea typeface="SimSun" panose="02010600030101010101" pitchFamily="2" charset="-122"/>
              </a:rPr>
              <a:t>International Review of the Aesthetics and Sociology of Music</a:t>
            </a:r>
            <a:r>
              <a:rPr lang="en-US" sz="1400" dirty="0">
                <a:effectLst/>
                <a:ea typeface="SimSun" panose="02010600030101010101" pitchFamily="2" charset="-122"/>
              </a:rPr>
              <a:t>, </a:t>
            </a:r>
            <a:r>
              <a:rPr lang="en-US" sz="1400" i="1" dirty="0">
                <a:effectLst/>
                <a:ea typeface="SimSun" panose="02010600030101010101" pitchFamily="2" charset="-122"/>
              </a:rPr>
              <a:t>20</a:t>
            </a:r>
            <a:r>
              <a:rPr lang="en-US" sz="1400" dirty="0">
                <a:effectLst/>
                <a:ea typeface="SimSun" panose="02010600030101010101" pitchFamily="2" charset="-122"/>
              </a:rPr>
              <a:t>(2), 193–220. Retrieved October 07, 2019, from </a:t>
            </a:r>
            <a:r>
              <a:rPr lang="en-US" sz="1400" u="sng" dirty="0">
                <a:solidFill>
                  <a:srgbClr val="0000FF"/>
                </a:solidFill>
                <a:effectLst/>
                <a:ea typeface="SimSun" panose="02010600030101010101" pitchFamily="2" charset="-122"/>
                <a:cs typeface="Times New Roman" panose="02020603050405020304" pitchFamily="18" charset="0"/>
                <a:hlinkClick r:id="rId3"/>
              </a:rPr>
              <a:t>https://www.jstor.org/stable/836729</a:t>
            </a:r>
            <a:r>
              <a:rPr lang="en-US" sz="1400" b="0" i="0" dirty="0">
                <a:solidFill>
                  <a:srgbClr val="222222"/>
                </a:solidFill>
                <a:effectLst/>
              </a:rPr>
              <a:t>Gibson, J. J. (2015;1986;1979). </a:t>
            </a:r>
            <a:r>
              <a:rPr lang="en-US" sz="1400" b="0" i="1" dirty="0">
                <a:solidFill>
                  <a:srgbClr val="222222"/>
                </a:solidFill>
                <a:effectLst/>
              </a:rPr>
              <a:t>The ecological approach to visual perception: classic edition</a:t>
            </a:r>
            <a:r>
              <a:rPr lang="en-US" sz="1400" b="0" i="0" dirty="0">
                <a:solidFill>
                  <a:srgbClr val="222222"/>
                </a:solidFill>
                <a:effectLst/>
              </a:rPr>
              <a:t>. Psychology press.</a:t>
            </a:r>
          </a:p>
          <a:p>
            <a:pPr algn="just" fontAlgn="base">
              <a:lnSpc>
                <a:spcPct val="100000"/>
              </a:lnSpc>
              <a:spcBef>
                <a:spcPts val="0"/>
              </a:spcBef>
            </a:pPr>
            <a:r>
              <a:rPr lang="en-US" sz="1400" b="0" i="0" dirty="0">
                <a:solidFill>
                  <a:srgbClr val="222222"/>
                </a:solidFill>
                <a:effectLst/>
              </a:rPr>
              <a:t>Ingold, T. (2016). </a:t>
            </a:r>
            <a:r>
              <a:rPr lang="en-US" sz="1400" b="0" i="1" dirty="0">
                <a:solidFill>
                  <a:srgbClr val="222222"/>
                </a:solidFill>
                <a:effectLst/>
              </a:rPr>
              <a:t>Lines: A brief history</a:t>
            </a:r>
            <a:r>
              <a:rPr lang="en-US" sz="1400" b="0" i="0" dirty="0">
                <a:solidFill>
                  <a:srgbClr val="222222"/>
                </a:solidFill>
                <a:effectLst/>
              </a:rPr>
              <a:t>. Routledge. </a:t>
            </a:r>
          </a:p>
          <a:p>
            <a:pPr algn="just" fontAlgn="base">
              <a:lnSpc>
                <a:spcPct val="100000"/>
              </a:lnSpc>
              <a:spcBef>
                <a:spcPts val="0"/>
              </a:spcBef>
            </a:pPr>
            <a:r>
              <a:rPr lang="en-US" sz="1400" b="0" i="0" dirty="0">
                <a:solidFill>
                  <a:srgbClr val="222222"/>
                </a:solidFill>
                <a:effectLst/>
                <a:cs typeface="Calibri" panose="020F0502020204030204" pitchFamily="34" charset="0"/>
              </a:rPr>
              <a:t>Mass print media articles found in </a:t>
            </a:r>
            <a:r>
              <a:rPr lang="en-US" sz="1400" b="0" i="0" dirty="0">
                <a:solidFill>
                  <a:srgbClr val="222222"/>
                </a:solidFill>
                <a:effectLst/>
                <a:cs typeface="Calibri" panose="020F0502020204030204" pitchFamily="34" charset="0"/>
                <a:hlinkClick r:id="rId4"/>
              </a:rPr>
              <a:t>https://eresources.nlb.gov.sg/newspapers/Digitised/Article/singfreepressb19310527-1.2.47?ST=1&amp;AT=search&amp;k=Chu%20Chin%20Chow%20and%20Police%20Band&amp;QT=chu%2cchin%2cchow%2cand%2cpolice%2cband&amp;oref=article</a:t>
            </a:r>
            <a:r>
              <a:rPr lang="en-US" sz="1400" b="0" i="0" dirty="0">
                <a:solidFill>
                  <a:srgbClr val="222222"/>
                </a:solidFill>
                <a:effectLst/>
                <a:cs typeface="Calibri" panose="020F0502020204030204" pitchFamily="34" charset="0"/>
              </a:rPr>
              <a:t> </a:t>
            </a:r>
            <a:endParaRPr lang="en-US" sz="1400" dirty="0"/>
          </a:p>
          <a:p>
            <a:pPr algn="just" fontAlgn="base">
              <a:lnSpc>
                <a:spcPct val="100000"/>
              </a:lnSpc>
              <a:spcBef>
                <a:spcPts val="0"/>
              </a:spcBef>
            </a:pPr>
            <a:r>
              <a:rPr lang="en-US" sz="1400" dirty="0">
                <a:solidFill>
                  <a:srgbClr val="222222"/>
                </a:solidFill>
              </a:rPr>
              <a:t>Maines, D. R., &amp; Bridger, J. C. (1992). Narratives, community and land use decisions. </a:t>
            </a:r>
            <a:r>
              <a:rPr lang="en-US" sz="1400" i="1" dirty="0">
                <a:solidFill>
                  <a:srgbClr val="222222"/>
                </a:solidFill>
              </a:rPr>
              <a:t>The Social Science Journal</a:t>
            </a:r>
            <a:r>
              <a:rPr lang="en-US" sz="1400" dirty="0">
                <a:solidFill>
                  <a:srgbClr val="222222"/>
                </a:solidFill>
              </a:rPr>
              <a:t>, </a:t>
            </a:r>
            <a:r>
              <a:rPr lang="en-US" sz="1400" i="1" dirty="0">
                <a:solidFill>
                  <a:srgbClr val="222222"/>
                </a:solidFill>
              </a:rPr>
              <a:t>29</a:t>
            </a:r>
            <a:r>
              <a:rPr lang="en-US" sz="1400" dirty="0">
                <a:solidFill>
                  <a:srgbClr val="222222"/>
                </a:solidFill>
              </a:rPr>
              <a:t>(4), 363-380</a:t>
            </a:r>
          </a:p>
          <a:p>
            <a:pPr algn="just" fontAlgn="base">
              <a:lnSpc>
                <a:spcPct val="100000"/>
              </a:lnSpc>
              <a:spcBef>
                <a:spcPts val="0"/>
              </a:spcBef>
            </a:pPr>
            <a:r>
              <a:rPr lang="en-US" sz="1400" dirty="0">
                <a:effectLst/>
                <a:ea typeface="SimSun" panose="02010600030101010101" pitchFamily="2" charset="-122"/>
                <a:cs typeface="Times New Roman" panose="02020603050405020304" pitchFamily="18" charset="0"/>
              </a:rPr>
              <a:t>White, L. (1940). Technology and Invention in the Middle Ages. </a:t>
            </a:r>
            <a:r>
              <a:rPr lang="en-US" sz="1400" i="1" dirty="0">
                <a:effectLst/>
                <a:ea typeface="SimSun" panose="02010600030101010101" pitchFamily="2" charset="-122"/>
                <a:cs typeface="Times New Roman" panose="02020603050405020304" pitchFamily="18" charset="0"/>
              </a:rPr>
              <a:t>Speculum</a:t>
            </a:r>
            <a:r>
              <a:rPr lang="en-US" sz="1400" dirty="0">
                <a:effectLst/>
                <a:ea typeface="SimSun" panose="02010600030101010101" pitchFamily="2" charset="-122"/>
                <a:cs typeface="Times New Roman" panose="02020603050405020304" pitchFamily="18" charset="0"/>
              </a:rPr>
              <a:t>, </a:t>
            </a:r>
            <a:r>
              <a:rPr lang="en-US" sz="1400" i="1" dirty="0">
                <a:effectLst/>
                <a:ea typeface="SimSun" panose="02010600030101010101" pitchFamily="2" charset="-122"/>
                <a:cs typeface="Times New Roman" panose="02020603050405020304" pitchFamily="18" charset="0"/>
              </a:rPr>
              <a:t>15</a:t>
            </a:r>
            <a:r>
              <a:rPr lang="en-US" sz="1400" dirty="0">
                <a:effectLst/>
                <a:ea typeface="SimSun" panose="02010600030101010101" pitchFamily="2" charset="-122"/>
                <a:cs typeface="Times New Roman" panose="02020603050405020304" pitchFamily="18" charset="0"/>
              </a:rPr>
              <a:t>(2), 141–159. </a:t>
            </a:r>
            <a:r>
              <a:rPr lang="en-US" sz="1400" u="sng" dirty="0">
                <a:solidFill>
                  <a:srgbClr val="0000FF"/>
                </a:solidFill>
                <a:effectLst/>
                <a:ea typeface="SimSun" panose="02010600030101010101" pitchFamily="2" charset="-122"/>
                <a:cs typeface="Times New Roman" panose="02020603050405020304" pitchFamily="18" charset="0"/>
                <a:hlinkClick r:id="rId5"/>
              </a:rPr>
              <a:t>https://www.jstor.org/stable/2849046</a:t>
            </a:r>
            <a:br>
              <a:rPr lang="en-US" sz="1400" dirty="0">
                <a:effectLst/>
                <a:ea typeface="SimSun" panose="02010600030101010101" pitchFamily="2" charset="-122"/>
                <a:cs typeface="Times New Roman" panose="02020603050405020304" pitchFamily="18" charset="0"/>
              </a:rPr>
            </a:br>
            <a:endParaRPr lang="en-US" sz="1400" dirty="0">
              <a:effectLst/>
              <a:ea typeface="SimSun" panose="02010600030101010101" pitchFamily="2" charset="-122"/>
              <a:cs typeface="Times New Roman" panose="02020603050405020304" pitchFamily="18" charset="0"/>
            </a:endParaRPr>
          </a:p>
          <a:p>
            <a:pPr algn="just" fontAlgn="base">
              <a:lnSpc>
                <a:spcPct val="100000"/>
              </a:lnSpc>
              <a:spcBef>
                <a:spcPts val="0"/>
              </a:spcBef>
            </a:pPr>
            <a:endParaRPr lang="en-US" sz="1400" b="0" i="0" dirty="0">
              <a:solidFill>
                <a:srgbClr val="222222"/>
              </a:solidFill>
              <a:effectLst/>
              <a:cs typeface="Calibri" panose="020F0502020204030204" pitchFamily="34" charset="0"/>
            </a:endParaRPr>
          </a:p>
          <a:p>
            <a:pPr algn="just" fontAlgn="base">
              <a:lnSpc>
                <a:spcPct val="100000"/>
              </a:lnSpc>
              <a:spcBef>
                <a:spcPts val="0"/>
              </a:spcBef>
            </a:pPr>
            <a:endParaRPr lang="en-US" sz="1200" b="0" i="0" dirty="0">
              <a:solidFill>
                <a:srgbClr val="000000"/>
              </a:solidFill>
              <a:effectLst/>
              <a:cs typeface="Calibri" panose="020F05020202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a:extLst>
              <a:ext uri="{FF2B5EF4-FFF2-40B4-BE49-F238E27FC236}">
                <a16:creationId xmlns:a16="http://schemas.microsoft.com/office/drawing/2014/main" id="{F5FD432B-A2D6-44E8-B040-BAF653B5B9E6}"/>
              </a:ext>
            </a:extLst>
          </p:cNvPr>
          <p:cNvSpPr>
            <a:spLocks noGrp="1" noChangeArrowheads="1"/>
          </p:cNvSpPr>
          <p:nvPr>
            <p:ph type="title" idx="4294967295"/>
          </p:nvPr>
        </p:nvSpPr>
        <p:spPr bwMode="auto">
          <a:xfrm>
            <a:off x="1209040" y="253953"/>
            <a:ext cx="9773920" cy="89058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n-US" altLang="en-US" sz="3600" b="1" dirty="0"/>
              <a:t>Synopsis</a:t>
            </a:r>
          </a:p>
        </p:txBody>
      </p:sp>
      <p:sp>
        <p:nvSpPr>
          <p:cNvPr id="5124" name="Rectangle 3">
            <a:extLst>
              <a:ext uri="{FF2B5EF4-FFF2-40B4-BE49-F238E27FC236}">
                <a16:creationId xmlns:a16="http://schemas.microsoft.com/office/drawing/2014/main" id="{D88A068B-42B6-4C29-BC0B-8F2A3FC940C1}"/>
              </a:ext>
            </a:extLst>
          </p:cNvPr>
          <p:cNvSpPr>
            <a:spLocks noGrp="1" noChangeArrowheads="1"/>
          </p:cNvSpPr>
          <p:nvPr>
            <p:ph type="body" idx="4294967295"/>
          </p:nvPr>
        </p:nvSpPr>
        <p:spPr bwMode="auto">
          <a:xfrm>
            <a:off x="956347" y="950259"/>
            <a:ext cx="10279308" cy="520849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just" rtl="0" fontAlgn="base">
              <a:lnSpc>
                <a:spcPct val="100000"/>
              </a:lnSpc>
              <a:spcBef>
                <a:spcPts val="0"/>
              </a:spcBef>
            </a:pPr>
            <a:r>
              <a:rPr lang="en-US" sz="2600" b="0" i="0" u="none" strike="noStrike" dirty="0">
                <a:solidFill>
                  <a:srgbClr val="000000"/>
                </a:solidFill>
                <a:effectLst/>
                <a:latin typeface="Arial" panose="020B0604020202020204" pitchFamily="34" charset="0"/>
                <a:cs typeface="Arial" panose="020B0604020202020204" pitchFamily="34" charset="0"/>
              </a:rPr>
              <a:t>An account of the tasks, challenges and solutions to the digital conversions of – individual instrumental part scores and piano (conductor) part – into full wind ensemble format and digital audio realization. </a:t>
            </a:r>
          </a:p>
          <a:p>
            <a:pPr marL="0" indent="0" algn="just" rtl="0" fontAlgn="base">
              <a:lnSpc>
                <a:spcPct val="100000"/>
              </a:lnSpc>
              <a:spcBef>
                <a:spcPts val="0"/>
              </a:spcBef>
              <a:buNone/>
            </a:pPr>
            <a:endParaRPr lang="en-US" sz="2600" b="0" i="0" u="none" strike="noStrike" dirty="0">
              <a:solidFill>
                <a:srgbClr val="000000"/>
              </a:solidFill>
              <a:effectLst/>
              <a:latin typeface="Arial" panose="020B0604020202020204" pitchFamily="34" charset="0"/>
              <a:cs typeface="Arial" panose="020B0604020202020204" pitchFamily="34" charset="0"/>
            </a:endParaRPr>
          </a:p>
          <a:p>
            <a:pPr algn="just" rtl="0" fontAlgn="base">
              <a:lnSpc>
                <a:spcPct val="100000"/>
              </a:lnSpc>
              <a:spcBef>
                <a:spcPts val="0"/>
              </a:spcBef>
            </a:pPr>
            <a:r>
              <a:rPr lang="en-US" sz="2600" b="0" i="0" u="none" strike="noStrike" dirty="0">
                <a:solidFill>
                  <a:srgbClr val="000000"/>
                </a:solidFill>
                <a:effectLst/>
                <a:latin typeface="Arial" panose="020B0604020202020204" pitchFamily="34" charset="0"/>
                <a:cs typeface="Arial" panose="020B0604020202020204" pitchFamily="34" charset="0"/>
              </a:rPr>
              <a:t>Soundscapes, through technological affordances, of public performances in Singapore through the Second Straits Settlement Police Band (</a:t>
            </a:r>
            <a:r>
              <a:rPr lang="en-US" sz="2600" b="1" i="0" u="none" strike="noStrike" dirty="0">
                <a:solidFill>
                  <a:srgbClr val="000000"/>
                </a:solidFill>
                <a:effectLst/>
                <a:latin typeface="Arial" panose="020B0604020202020204" pitchFamily="34" charset="0"/>
                <a:cs typeface="Arial" panose="020B0604020202020204" pitchFamily="34" charset="0"/>
              </a:rPr>
              <a:t>SSSPB</a:t>
            </a:r>
            <a:r>
              <a:rPr lang="en-US" sz="2600" b="0" i="0" u="none" strike="noStrike" dirty="0">
                <a:solidFill>
                  <a:srgbClr val="000000"/>
                </a:solidFill>
                <a:effectLst/>
                <a:latin typeface="Arial" panose="020B0604020202020204" pitchFamily="34" charset="0"/>
                <a:cs typeface="Arial" panose="020B0604020202020204" pitchFamily="34" charset="0"/>
              </a:rPr>
              <a:t> hereafter) formed in 1925 (Singapore Police Force Band today).</a:t>
            </a:r>
            <a:r>
              <a:rPr lang="en-US" sz="2600" b="0" i="0" dirty="0">
                <a:solidFill>
                  <a:srgbClr val="000000"/>
                </a:solidFill>
                <a:effectLst/>
                <a:latin typeface="Arial" panose="020B0604020202020204" pitchFamily="34" charset="0"/>
                <a:cs typeface="Arial" panose="020B0604020202020204" pitchFamily="34" charset="0"/>
              </a:rPr>
              <a:t>​</a:t>
            </a:r>
          </a:p>
          <a:p>
            <a:pPr marL="0" indent="0" algn="just" rtl="0" fontAlgn="base">
              <a:lnSpc>
                <a:spcPct val="100000"/>
              </a:lnSpc>
              <a:spcBef>
                <a:spcPts val="0"/>
              </a:spcBef>
              <a:buNone/>
            </a:pPr>
            <a:endParaRPr lang="en-US" sz="2600" b="0" i="0" dirty="0">
              <a:solidFill>
                <a:srgbClr val="000000"/>
              </a:solidFill>
              <a:effectLst/>
              <a:latin typeface="Arial" panose="020B0604020202020204" pitchFamily="34" charset="0"/>
              <a:cs typeface="Arial" panose="020B0604020202020204" pitchFamily="34" charset="0"/>
            </a:endParaRPr>
          </a:p>
          <a:p>
            <a:pPr algn="just" rtl="0" fontAlgn="base">
              <a:lnSpc>
                <a:spcPct val="100000"/>
              </a:lnSpc>
              <a:spcBef>
                <a:spcPts val="0"/>
              </a:spcBef>
            </a:pPr>
            <a:r>
              <a:rPr lang="en-US" sz="2600" b="0" i="0" u="none" strike="noStrike" dirty="0">
                <a:solidFill>
                  <a:srgbClr val="000000"/>
                </a:solidFill>
                <a:effectLst/>
                <a:latin typeface="Arial" panose="020B0604020202020204" pitchFamily="34" charset="0"/>
                <a:cs typeface="Arial" panose="020B0604020202020204" pitchFamily="34" charset="0"/>
              </a:rPr>
              <a:t>Reflections of the place of technological affordances, g/local music heritage, and implications for school-based through IHL-based and community wind ensembles.</a:t>
            </a:r>
            <a:endParaRPr lang="en-US" sz="2600" b="0" i="0" dirty="0">
              <a:solidFill>
                <a:srgbClr val="000000"/>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47098120"/>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a:extLst>
              <a:ext uri="{FF2B5EF4-FFF2-40B4-BE49-F238E27FC236}">
                <a16:creationId xmlns:a16="http://schemas.microsoft.com/office/drawing/2014/main" id="{F5FD432B-A2D6-44E8-B040-BAF653B5B9E6}"/>
              </a:ext>
            </a:extLst>
          </p:cNvPr>
          <p:cNvSpPr>
            <a:spLocks noGrp="1" noChangeArrowheads="1"/>
          </p:cNvSpPr>
          <p:nvPr>
            <p:ph type="title" idx="4294967295"/>
          </p:nvPr>
        </p:nvSpPr>
        <p:spPr bwMode="auto">
          <a:xfrm>
            <a:off x="1353671" y="274908"/>
            <a:ext cx="9484658" cy="55158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n-US" altLang="en-US" sz="3600" b="1" dirty="0"/>
              <a:t>Outline</a:t>
            </a:r>
          </a:p>
        </p:txBody>
      </p:sp>
      <p:sp>
        <p:nvSpPr>
          <p:cNvPr id="5124" name="Rectangle 3">
            <a:extLst>
              <a:ext uri="{FF2B5EF4-FFF2-40B4-BE49-F238E27FC236}">
                <a16:creationId xmlns:a16="http://schemas.microsoft.com/office/drawing/2014/main" id="{D88A068B-42B6-4C29-BC0B-8F2A3FC940C1}"/>
              </a:ext>
            </a:extLst>
          </p:cNvPr>
          <p:cNvSpPr>
            <a:spLocks noGrp="1" noChangeArrowheads="1"/>
          </p:cNvSpPr>
          <p:nvPr>
            <p:ph type="body" idx="4294967295"/>
          </p:nvPr>
        </p:nvSpPr>
        <p:spPr bwMode="auto">
          <a:xfrm>
            <a:off x="1889761" y="944880"/>
            <a:ext cx="7468371" cy="517143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just" fontAlgn="base">
              <a:lnSpc>
                <a:spcPct val="100000"/>
              </a:lnSpc>
              <a:spcBef>
                <a:spcPts val="0"/>
              </a:spcBef>
            </a:pPr>
            <a:r>
              <a:rPr lang="en-US" sz="3000" i="0" u="none" strike="noStrike" dirty="0">
                <a:solidFill>
                  <a:srgbClr val="000000"/>
                </a:solidFill>
                <a:effectLst/>
                <a:cs typeface="Calibri" panose="020F0502020204030204" pitchFamily="34" charset="0"/>
              </a:rPr>
              <a:t>Tasks</a:t>
            </a:r>
          </a:p>
          <a:p>
            <a:pPr algn="just" fontAlgn="base">
              <a:lnSpc>
                <a:spcPct val="100000"/>
              </a:lnSpc>
              <a:spcBef>
                <a:spcPts val="0"/>
              </a:spcBef>
            </a:pPr>
            <a:r>
              <a:rPr lang="en-US" sz="3000" dirty="0">
                <a:solidFill>
                  <a:srgbClr val="000000"/>
                </a:solidFill>
                <a:cs typeface="Calibri" panose="020F0502020204030204" pitchFamily="34" charset="0"/>
              </a:rPr>
              <a:t>Method</a:t>
            </a:r>
          </a:p>
          <a:p>
            <a:pPr algn="just" fontAlgn="base">
              <a:lnSpc>
                <a:spcPct val="100000"/>
              </a:lnSpc>
              <a:spcBef>
                <a:spcPts val="0"/>
              </a:spcBef>
            </a:pPr>
            <a:r>
              <a:rPr lang="en-US" sz="3000" i="0" u="none" strike="noStrike" dirty="0">
                <a:solidFill>
                  <a:srgbClr val="000000"/>
                </a:solidFill>
                <a:effectLst/>
                <a:cs typeface="Calibri" panose="020F0502020204030204" pitchFamily="34" charset="0"/>
              </a:rPr>
              <a:t>Challenges and Decision</a:t>
            </a:r>
            <a:r>
              <a:rPr lang="en-US" sz="3000" dirty="0">
                <a:solidFill>
                  <a:srgbClr val="000000"/>
                </a:solidFill>
                <a:cs typeface="Calibri" panose="020F0502020204030204" pitchFamily="34" charset="0"/>
              </a:rPr>
              <a:t>s</a:t>
            </a:r>
            <a:endParaRPr lang="en-US" sz="3000" i="0" u="none" strike="noStrike" dirty="0">
              <a:solidFill>
                <a:srgbClr val="000000"/>
              </a:solidFill>
              <a:effectLst/>
              <a:cs typeface="Calibri" panose="020F0502020204030204" pitchFamily="34" charset="0"/>
            </a:endParaRPr>
          </a:p>
          <a:p>
            <a:pPr algn="just" fontAlgn="base">
              <a:lnSpc>
                <a:spcPct val="100000"/>
              </a:lnSpc>
              <a:spcBef>
                <a:spcPts val="0"/>
              </a:spcBef>
            </a:pPr>
            <a:r>
              <a:rPr lang="en-US" sz="3000" b="1" i="0" u="none" strike="noStrike" dirty="0">
                <a:solidFill>
                  <a:srgbClr val="000000"/>
                </a:solidFill>
                <a:effectLst/>
                <a:cs typeface="Calibri" panose="020F0502020204030204" pitchFamily="34" charset="0"/>
              </a:rPr>
              <a:t>The Beggars Opera, Chu Chin Chow</a:t>
            </a:r>
            <a:r>
              <a:rPr lang="en-US" sz="3000" b="0" i="0" u="none" strike="noStrike" dirty="0">
                <a:solidFill>
                  <a:srgbClr val="000000"/>
                </a:solidFill>
                <a:effectLst/>
                <a:cs typeface="Calibri" panose="020F0502020204030204" pitchFamily="34" charset="0"/>
              </a:rPr>
              <a:t> and </a:t>
            </a:r>
            <a:r>
              <a:rPr lang="en-US" sz="3000" b="1" dirty="0">
                <a:solidFill>
                  <a:srgbClr val="000000"/>
                </a:solidFill>
                <a:cs typeface="Calibri" panose="020F0502020204030204" pitchFamily="34" charset="0"/>
              </a:rPr>
              <a:t>The Orchid</a:t>
            </a:r>
            <a:r>
              <a:rPr lang="en-US" sz="3000" dirty="0">
                <a:solidFill>
                  <a:srgbClr val="000000"/>
                </a:solidFill>
                <a:cs typeface="Calibri" panose="020F0502020204030204" pitchFamily="34" charset="0"/>
              </a:rPr>
              <a:t> (excerpts)</a:t>
            </a:r>
            <a:endParaRPr lang="en-US" sz="3000" b="1" dirty="0">
              <a:solidFill>
                <a:srgbClr val="000000"/>
              </a:solidFill>
              <a:cs typeface="Calibri" panose="020F0502020204030204" pitchFamily="34" charset="0"/>
            </a:endParaRPr>
          </a:p>
          <a:p>
            <a:pPr algn="just" fontAlgn="base">
              <a:lnSpc>
                <a:spcPct val="100000"/>
              </a:lnSpc>
              <a:spcBef>
                <a:spcPts val="0"/>
              </a:spcBef>
            </a:pPr>
            <a:r>
              <a:rPr lang="en-US" sz="3000" dirty="0">
                <a:solidFill>
                  <a:srgbClr val="000000"/>
                </a:solidFill>
                <a:cs typeface="Calibri" panose="020F0502020204030204" pitchFamily="34" charset="0"/>
              </a:rPr>
              <a:t>Records of public performances in Singapore.</a:t>
            </a:r>
          </a:p>
          <a:p>
            <a:pPr algn="just" fontAlgn="base">
              <a:lnSpc>
                <a:spcPct val="100000"/>
              </a:lnSpc>
              <a:spcBef>
                <a:spcPts val="0"/>
              </a:spcBef>
            </a:pPr>
            <a:r>
              <a:rPr lang="en-US" sz="3000" dirty="0">
                <a:solidFill>
                  <a:srgbClr val="000000"/>
                </a:solidFill>
                <a:cs typeface="Calibri" panose="020F0502020204030204" pitchFamily="34" charset="0"/>
              </a:rPr>
              <a:t>The Second Straits Settlement Police Band (SSSPB)</a:t>
            </a:r>
          </a:p>
          <a:p>
            <a:pPr algn="just" fontAlgn="base">
              <a:lnSpc>
                <a:spcPct val="100000"/>
              </a:lnSpc>
              <a:spcBef>
                <a:spcPts val="0"/>
              </a:spcBef>
            </a:pPr>
            <a:r>
              <a:rPr lang="en-US" sz="3000" dirty="0">
                <a:solidFill>
                  <a:srgbClr val="000000"/>
                </a:solidFill>
                <a:cs typeface="Calibri" panose="020F0502020204030204" pitchFamily="34" charset="0"/>
              </a:rPr>
              <a:t>Technology and Affordances</a:t>
            </a:r>
          </a:p>
          <a:p>
            <a:pPr algn="just" fontAlgn="base">
              <a:lnSpc>
                <a:spcPct val="100000"/>
              </a:lnSpc>
              <a:spcBef>
                <a:spcPts val="0"/>
              </a:spcBef>
            </a:pPr>
            <a:r>
              <a:rPr lang="en-US" sz="3000" dirty="0">
                <a:solidFill>
                  <a:srgbClr val="000000"/>
                </a:solidFill>
                <a:cs typeface="Calibri" panose="020F0502020204030204" pitchFamily="34" charset="0"/>
              </a:rPr>
              <a:t>Reflections</a:t>
            </a:r>
          </a:p>
          <a:p>
            <a:pPr marL="0" indent="0" algn="just" rtl="0" fontAlgn="base">
              <a:lnSpc>
                <a:spcPct val="100000"/>
              </a:lnSpc>
              <a:spcBef>
                <a:spcPts val="0"/>
              </a:spcBef>
              <a:buNone/>
            </a:pPr>
            <a:endParaRPr lang="en-US" sz="3200" b="0" i="0" u="none" strike="noStrike" dirty="0">
              <a:solidFill>
                <a:srgbClr val="000000"/>
              </a:solidFill>
              <a:effectLst/>
              <a:cs typeface="Calibri" panose="020F0502020204030204" pitchFamily="34" charset="0"/>
            </a:endParaRPr>
          </a:p>
        </p:txBody>
      </p:sp>
    </p:spTree>
    <p:extLst>
      <p:ext uri="{BB962C8B-B14F-4D97-AF65-F5344CB8AC3E}">
        <p14:creationId xmlns:p14="http://schemas.microsoft.com/office/powerpoint/2010/main" val="3073580399"/>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a:extLst>
              <a:ext uri="{FF2B5EF4-FFF2-40B4-BE49-F238E27FC236}">
                <a16:creationId xmlns:a16="http://schemas.microsoft.com/office/drawing/2014/main" id="{F5FD432B-A2D6-44E8-B040-BAF653B5B9E6}"/>
              </a:ext>
            </a:extLst>
          </p:cNvPr>
          <p:cNvSpPr>
            <a:spLocks noGrp="1" noChangeArrowheads="1"/>
          </p:cNvSpPr>
          <p:nvPr>
            <p:ph type="title" idx="4294967295"/>
          </p:nvPr>
        </p:nvSpPr>
        <p:spPr bwMode="auto">
          <a:xfrm>
            <a:off x="1575111" y="226320"/>
            <a:ext cx="9041778" cy="74168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n-US" altLang="en-US" sz="4000" b="1" dirty="0"/>
              <a:t>Selected Repertoire</a:t>
            </a:r>
          </a:p>
        </p:txBody>
      </p:sp>
      <p:sp>
        <p:nvSpPr>
          <p:cNvPr id="5124" name="Rectangle 3">
            <a:extLst>
              <a:ext uri="{FF2B5EF4-FFF2-40B4-BE49-F238E27FC236}">
                <a16:creationId xmlns:a16="http://schemas.microsoft.com/office/drawing/2014/main" id="{D88A068B-42B6-4C29-BC0B-8F2A3FC940C1}"/>
              </a:ext>
            </a:extLst>
          </p:cNvPr>
          <p:cNvSpPr>
            <a:spLocks noGrp="1" noChangeArrowheads="1"/>
          </p:cNvSpPr>
          <p:nvPr>
            <p:ph type="body" idx="4294967295"/>
          </p:nvPr>
        </p:nvSpPr>
        <p:spPr bwMode="auto">
          <a:xfrm>
            <a:off x="1264921" y="968000"/>
            <a:ext cx="9662158" cy="512232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491438" lvl="1" indent="0" algn="just" fontAlgn="base">
              <a:lnSpc>
                <a:spcPct val="100000"/>
              </a:lnSpc>
              <a:buNone/>
            </a:pPr>
            <a:r>
              <a:rPr lang="en-US" sz="2400" b="1" i="0" u="none" strike="noStrike" dirty="0">
                <a:solidFill>
                  <a:srgbClr val="000000"/>
                </a:solidFill>
                <a:effectLst/>
                <a:latin typeface="+mj-lt"/>
                <a:cs typeface="Calibri" panose="020F0502020204030204" pitchFamily="34" charset="0"/>
              </a:rPr>
              <a:t>Beggars Opera </a:t>
            </a:r>
            <a:r>
              <a:rPr lang="en-US" sz="2400" i="0" u="none" strike="noStrike" dirty="0">
                <a:solidFill>
                  <a:srgbClr val="000000"/>
                </a:solidFill>
                <a:effectLst/>
                <a:latin typeface="+mj-lt"/>
                <a:cs typeface="Calibri" panose="020F0502020204030204" pitchFamily="34" charset="0"/>
              </a:rPr>
              <a:t>(</a:t>
            </a:r>
            <a:r>
              <a:rPr lang="en-US" sz="2400" dirty="0">
                <a:solidFill>
                  <a:srgbClr val="000000"/>
                </a:solidFill>
                <a:latin typeface="+mj-lt"/>
                <a:cs typeface="Calibri" panose="020F0502020204030204" pitchFamily="34" charset="0"/>
              </a:rPr>
              <a:t>John Gay</a:t>
            </a:r>
            <a:r>
              <a:rPr lang="en-US" sz="2400" b="1" dirty="0">
                <a:solidFill>
                  <a:srgbClr val="000000"/>
                </a:solidFill>
                <a:latin typeface="+mj-lt"/>
                <a:cs typeface="Calibri" panose="020F0502020204030204" pitchFamily="34" charset="0"/>
              </a:rPr>
              <a:t> </a:t>
            </a:r>
            <a:r>
              <a:rPr lang="en-US" sz="2400" i="0" u="none" strike="noStrike" dirty="0">
                <a:solidFill>
                  <a:srgbClr val="000000"/>
                </a:solidFill>
                <a:effectLst/>
                <a:latin typeface="+mj-lt"/>
                <a:cs typeface="Calibri" panose="020F0502020204030204" pitchFamily="34" charset="0"/>
              </a:rPr>
              <a:t>revival</a:t>
            </a:r>
            <a:r>
              <a:rPr lang="en-US" sz="2400" dirty="0">
                <a:solidFill>
                  <a:srgbClr val="000000"/>
                </a:solidFill>
                <a:latin typeface="+mj-lt"/>
                <a:cs typeface="Calibri" panose="020F0502020204030204" pitchFamily="34" charset="0"/>
              </a:rPr>
              <a:t> by Frederic Austin)</a:t>
            </a:r>
          </a:p>
          <a:p>
            <a:pPr marL="491438" lvl="1" indent="0" algn="just" fontAlgn="base">
              <a:lnSpc>
                <a:spcPct val="100000"/>
              </a:lnSpc>
              <a:buNone/>
            </a:pPr>
            <a:r>
              <a:rPr lang="en-US" sz="2400" i="0" u="none" strike="noStrike" dirty="0">
                <a:solidFill>
                  <a:srgbClr val="000000"/>
                </a:solidFill>
                <a:effectLst/>
                <a:latin typeface="+mj-lt"/>
                <a:cs typeface="Calibri" panose="020F0502020204030204" pitchFamily="34" charset="0"/>
              </a:rPr>
              <a:t>Premiered June 7</a:t>
            </a:r>
            <a:r>
              <a:rPr lang="en-US" sz="2400" dirty="0">
                <a:solidFill>
                  <a:srgbClr val="000000"/>
                </a:solidFill>
                <a:latin typeface="+mj-lt"/>
                <a:cs typeface="Calibri" panose="020F0502020204030204" pitchFamily="34" charset="0"/>
              </a:rPr>
              <a:t> </a:t>
            </a:r>
            <a:r>
              <a:rPr lang="en-US" sz="2400" i="0" u="none" strike="noStrike" dirty="0">
                <a:solidFill>
                  <a:srgbClr val="000000"/>
                </a:solidFill>
                <a:effectLst/>
                <a:latin typeface="+mj-lt"/>
                <a:cs typeface="Calibri" panose="020F0502020204030204" pitchFamily="34" charset="0"/>
              </a:rPr>
              <a:t>1920</a:t>
            </a:r>
            <a:r>
              <a:rPr lang="en-US" sz="2400" dirty="0">
                <a:solidFill>
                  <a:srgbClr val="000000"/>
                </a:solidFill>
                <a:latin typeface="+mj-lt"/>
                <a:cs typeface="Calibri" panose="020F0502020204030204" pitchFamily="34" charset="0"/>
              </a:rPr>
              <a:t> </a:t>
            </a:r>
            <a:r>
              <a:rPr lang="en-US" sz="2400" i="0" u="none" strike="noStrike" dirty="0">
                <a:solidFill>
                  <a:srgbClr val="000000"/>
                </a:solidFill>
                <a:effectLst/>
                <a:latin typeface="+mj-lt"/>
                <a:cs typeface="Calibri" panose="020F0502020204030204" pitchFamily="34" charset="0"/>
              </a:rPr>
              <a:t>(Lyric Theatre, Hammersmith, London, UK)</a:t>
            </a:r>
          </a:p>
          <a:p>
            <a:pPr marL="491438" lvl="1" indent="0" algn="just" fontAlgn="base">
              <a:lnSpc>
                <a:spcPct val="100000"/>
              </a:lnSpc>
              <a:buNone/>
            </a:pPr>
            <a:r>
              <a:rPr lang="en-US" sz="2400" b="0" i="0" dirty="0">
                <a:solidFill>
                  <a:srgbClr val="202122"/>
                </a:solidFill>
                <a:effectLst/>
                <a:latin typeface="+mj-lt"/>
              </a:rPr>
              <a:t>1,463 performances</a:t>
            </a:r>
            <a:endParaRPr lang="en-US" sz="2400" i="0" u="none" strike="noStrike" dirty="0">
              <a:solidFill>
                <a:srgbClr val="000000"/>
              </a:solidFill>
              <a:effectLst/>
              <a:latin typeface="+mj-lt"/>
              <a:cs typeface="Calibri" panose="020F0502020204030204" pitchFamily="34" charset="0"/>
            </a:endParaRPr>
          </a:p>
          <a:p>
            <a:pPr marL="491438" lvl="1" indent="0" algn="just" fontAlgn="base">
              <a:lnSpc>
                <a:spcPct val="100000"/>
              </a:lnSpc>
              <a:buNone/>
            </a:pPr>
            <a:endParaRPr lang="en-US" sz="2400" b="1" i="0" u="none" strike="noStrike" dirty="0">
              <a:solidFill>
                <a:srgbClr val="000000"/>
              </a:solidFill>
              <a:effectLst/>
              <a:latin typeface="+mj-lt"/>
              <a:cs typeface="Calibri" panose="020F0502020204030204" pitchFamily="34" charset="0"/>
            </a:endParaRPr>
          </a:p>
          <a:p>
            <a:pPr marL="491438" lvl="1" indent="0" algn="just" fontAlgn="base">
              <a:lnSpc>
                <a:spcPct val="100000"/>
              </a:lnSpc>
              <a:buNone/>
            </a:pPr>
            <a:r>
              <a:rPr lang="en-US" sz="2400" b="1" i="0" u="none" strike="noStrike" dirty="0">
                <a:solidFill>
                  <a:srgbClr val="000000"/>
                </a:solidFill>
                <a:effectLst/>
                <a:latin typeface="+mj-lt"/>
                <a:cs typeface="Calibri" panose="020F0502020204030204" pitchFamily="34" charset="0"/>
              </a:rPr>
              <a:t>Chu Chin Chow</a:t>
            </a:r>
            <a:r>
              <a:rPr lang="en-US" sz="2400" i="0" u="none" strike="noStrike" dirty="0">
                <a:solidFill>
                  <a:srgbClr val="000000"/>
                </a:solidFill>
                <a:effectLst/>
                <a:latin typeface="+mj-lt"/>
                <a:cs typeface="Calibri" panose="020F0502020204030204" pitchFamily="34" charset="0"/>
              </a:rPr>
              <a:t> (Frederic Norton </a:t>
            </a:r>
            <a:r>
              <a:rPr lang="en-US" sz="2400" dirty="0">
                <a:solidFill>
                  <a:srgbClr val="000000"/>
                </a:solidFill>
                <a:latin typeface="+mj-lt"/>
                <a:cs typeface="Calibri" panose="020F0502020204030204" pitchFamily="34" charset="0"/>
              </a:rPr>
              <a:t>orchestrated by Percy Fletcher)</a:t>
            </a:r>
          </a:p>
          <a:p>
            <a:pPr marL="491438" lvl="1" indent="0" algn="just" fontAlgn="base">
              <a:lnSpc>
                <a:spcPct val="100000"/>
              </a:lnSpc>
              <a:buNone/>
            </a:pPr>
            <a:r>
              <a:rPr lang="en-US" sz="2400" i="0" u="none" strike="noStrike" dirty="0">
                <a:solidFill>
                  <a:srgbClr val="000000"/>
                </a:solidFill>
                <a:effectLst/>
                <a:latin typeface="+mj-lt"/>
                <a:cs typeface="Calibri" panose="020F0502020204030204" pitchFamily="34" charset="0"/>
              </a:rPr>
              <a:t>Premiered 31 August 1916 (</a:t>
            </a:r>
            <a:r>
              <a:rPr lang="en-US" sz="2400" dirty="0">
                <a:solidFill>
                  <a:srgbClr val="000000"/>
                </a:solidFill>
                <a:latin typeface="+mj-lt"/>
                <a:cs typeface="Calibri" panose="020F0502020204030204" pitchFamily="34" charset="0"/>
              </a:rPr>
              <a:t>His Majesty’s, UK)</a:t>
            </a:r>
          </a:p>
          <a:p>
            <a:pPr marL="491438" lvl="1" indent="0" algn="just" fontAlgn="base">
              <a:lnSpc>
                <a:spcPct val="100000"/>
              </a:lnSpc>
              <a:buNone/>
            </a:pPr>
            <a:r>
              <a:rPr lang="en-US" sz="2400" dirty="0">
                <a:solidFill>
                  <a:srgbClr val="000000"/>
                </a:solidFill>
                <a:latin typeface="+mj-lt"/>
                <a:cs typeface="Calibri" panose="020F0502020204030204" pitchFamily="34" charset="0"/>
              </a:rPr>
              <a:t>2238 performances</a:t>
            </a:r>
          </a:p>
          <a:p>
            <a:pPr marL="491438" lvl="1" indent="0" algn="just" fontAlgn="base">
              <a:lnSpc>
                <a:spcPct val="100000"/>
              </a:lnSpc>
              <a:buNone/>
            </a:pPr>
            <a:endParaRPr lang="en-US" sz="2400" dirty="0">
              <a:solidFill>
                <a:srgbClr val="000000"/>
              </a:solidFill>
              <a:latin typeface="+mj-lt"/>
              <a:cs typeface="Calibri" panose="020F0502020204030204" pitchFamily="34" charset="0"/>
            </a:endParaRPr>
          </a:p>
          <a:p>
            <a:pPr marL="491438" lvl="1" indent="0" algn="just" fontAlgn="base">
              <a:lnSpc>
                <a:spcPct val="100000"/>
              </a:lnSpc>
              <a:buNone/>
            </a:pPr>
            <a:r>
              <a:rPr lang="en-US" sz="2400" b="1" i="0" u="none" strike="noStrike" dirty="0">
                <a:solidFill>
                  <a:srgbClr val="000000"/>
                </a:solidFill>
                <a:effectLst/>
                <a:latin typeface="+mj-lt"/>
                <a:cs typeface="Calibri" panose="020F0502020204030204" pitchFamily="34" charset="0"/>
              </a:rPr>
              <a:t>The</a:t>
            </a:r>
            <a:r>
              <a:rPr lang="en-US" sz="2400" b="0" i="0" u="none" strike="noStrike" dirty="0">
                <a:solidFill>
                  <a:srgbClr val="000000"/>
                </a:solidFill>
                <a:effectLst/>
                <a:latin typeface="+mj-lt"/>
                <a:cs typeface="Calibri" panose="020F0502020204030204" pitchFamily="34" charset="0"/>
              </a:rPr>
              <a:t> </a:t>
            </a:r>
            <a:r>
              <a:rPr lang="en-US" sz="2400" b="1" i="0" u="none" strike="noStrike" dirty="0">
                <a:solidFill>
                  <a:srgbClr val="000000"/>
                </a:solidFill>
                <a:effectLst/>
                <a:latin typeface="+mj-lt"/>
                <a:cs typeface="Calibri" panose="020F0502020204030204" pitchFamily="34" charset="0"/>
              </a:rPr>
              <a:t>Orchid</a:t>
            </a:r>
            <a:r>
              <a:rPr lang="en-US" sz="2400" b="0" i="0" u="none" strike="noStrike" dirty="0">
                <a:solidFill>
                  <a:srgbClr val="000000"/>
                </a:solidFill>
                <a:effectLst/>
                <a:latin typeface="+mj-lt"/>
                <a:cs typeface="Calibri" panose="020F0502020204030204" pitchFamily="34" charset="0"/>
              </a:rPr>
              <a:t> (</a:t>
            </a:r>
            <a:r>
              <a:rPr lang="en-US" sz="2400" dirty="0">
                <a:solidFill>
                  <a:srgbClr val="000000"/>
                </a:solidFill>
                <a:latin typeface="+mj-lt"/>
                <a:cs typeface="Calibri" panose="020F0502020204030204" pitchFamily="34" charset="0"/>
              </a:rPr>
              <a:t>Caryl/Monckton/Ross/Percy Greenbank) </a:t>
            </a:r>
          </a:p>
          <a:p>
            <a:pPr marL="491438" lvl="1" indent="0" algn="just" fontAlgn="base">
              <a:lnSpc>
                <a:spcPct val="100000"/>
              </a:lnSpc>
              <a:buNone/>
            </a:pPr>
            <a:r>
              <a:rPr lang="en-US" sz="2400" b="0" i="0" u="none" strike="noStrike" dirty="0">
                <a:solidFill>
                  <a:srgbClr val="000000"/>
                </a:solidFill>
                <a:effectLst/>
                <a:latin typeface="+mj-lt"/>
                <a:cs typeface="Calibri" panose="020F0502020204030204" pitchFamily="34" charset="0"/>
              </a:rPr>
              <a:t>Premiered 26 October 1903 (Gaiety Theatre, UK)</a:t>
            </a:r>
          </a:p>
          <a:p>
            <a:pPr marL="491438" lvl="1" indent="0" algn="just" fontAlgn="base">
              <a:lnSpc>
                <a:spcPct val="100000"/>
              </a:lnSpc>
              <a:buNone/>
            </a:pPr>
            <a:r>
              <a:rPr lang="en-US" sz="2400" b="0" i="0" u="none" strike="noStrike" dirty="0">
                <a:solidFill>
                  <a:srgbClr val="000000"/>
                </a:solidFill>
                <a:effectLst/>
                <a:latin typeface="+mj-lt"/>
                <a:cs typeface="Calibri" panose="020F0502020204030204" pitchFamily="34" charset="0"/>
              </a:rPr>
              <a:t>559 performances.</a:t>
            </a:r>
          </a:p>
        </p:txBody>
      </p:sp>
    </p:spTree>
    <p:extLst>
      <p:ext uri="{BB962C8B-B14F-4D97-AF65-F5344CB8AC3E}">
        <p14:creationId xmlns:p14="http://schemas.microsoft.com/office/powerpoint/2010/main" val="1282620769"/>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a:extLst>
              <a:ext uri="{FF2B5EF4-FFF2-40B4-BE49-F238E27FC236}">
                <a16:creationId xmlns:a16="http://schemas.microsoft.com/office/drawing/2014/main" id="{F5FD432B-A2D6-44E8-B040-BAF653B5B9E6}"/>
              </a:ext>
            </a:extLst>
          </p:cNvPr>
          <p:cNvSpPr>
            <a:spLocks noGrp="1" noChangeArrowheads="1"/>
          </p:cNvSpPr>
          <p:nvPr>
            <p:ph type="title" idx="4294967295"/>
          </p:nvPr>
        </p:nvSpPr>
        <p:spPr bwMode="auto">
          <a:xfrm>
            <a:off x="1381761" y="356757"/>
            <a:ext cx="8924938" cy="69506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n-US" altLang="en-US" sz="3600" b="1" dirty="0"/>
              <a:t>Tasks</a:t>
            </a:r>
          </a:p>
        </p:txBody>
      </p:sp>
      <p:sp>
        <p:nvSpPr>
          <p:cNvPr id="5124" name="Rectangle 3">
            <a:extLst>
              <a:ext uri="{FF2B5EF4-FFF2-40B4-BE49-F238E27FC236}">
                <a16:creationId xmlns:a16="http://schemas.microsoft.com/office/drawing/2014/main" id="{D88A068B-42B6-4C29-BC0B-8F2A3FC940C1}"/>
              </a:ext>
            </a:extLst>
          </p:cNvPr>
          <p:cNvSpPr>
            <a:spLocks noGrp="1" noChangeArrowheads="1"/>
          </p:cNvSpPr>
          <p:nvPr>
            <p:ph type="body" idx="4294967295"/>
          </p:nvPr>
        </p:nvSpPr>
        <p:spPr bwMode="auto">
          <a:xfrm>
            <a:off x="1381761" y="1144929"/>
            <a:ext cx="8808098" cy="496544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491438" lvl="1" indent="0" algn="just" fontAlgn="base">
              <a:lnSpc>
                <a:spcPct val="100000"/>
              </a:lnSpc>
              <a:buNone/>
            </a:pPr>
            <a:r>
              <a:rPr lang="en-US" sz="3200" dirty="0">
                <a:solidFill>
                  <a:srgbClr val="202529"/>
                </a:solidFill>
                <a:latin typeface="Arial" panose="020B0604020202020204" pitchFamily="34" charset="0"/>
                <a:ea typeface="Calibri" panose="020F0502020204030204" pitchFamily="34" charset="0"/>
              </a:rPr>
              <a:t>‘Bringing-back-to-life’</a:t>
            </a:r>
            <a:r>
              <a:rPr lang="en-US" sz="3200" spc="-70" dirty="0">
                <a:solidFill>
                  <a:srgbClr val="202529"/>
                </a:solidFill>
                <a:latin typeface="Arial" panose="020B0604020202020204" pitchFamily="34" charset="0"/>
                <a:ea typeface="Calibri" panose="020F0502020204030204" pitchFamily="34" charset="0"/>
              </a:rPr>
              <a:t> </a:t>
            </a:r>
            <a:r>
              <a:rPr lang="en-US" sz="3200" dirty="0">
                <a:solidFill>
                  <a:srgbClr val="202529"/>
                </a:solidFill>
                <a:latin typeface="Arial" panose="020B0604020202020204" pitchFamily="34" charset="0"/>
                <a:ea typeface="Calibri" panose="020F0502020204030204" pitchFamily="34" charset="0"/>
              </a:rPr>
              <a:t>musical</a:t>
            </a:r>
            <a:r>
              <a:rPr lang="en-US" sz="3200" spc="-70" dirty="0">
                <a:solidFill>
                  <a:srgbClr val="202529"/>
                </a:solidFill>
                <a:latin typeface="Arial" panose="020B0604020202020204" pitchFamily="34" charset="0"/>
                <a:ea typeface="Calibri" panose="020F0502020204030204" pitchFamily="34" charset="0"/>
              </a:rPr>
              <a:t> </a:t>
            </a:r>
            <a:r>
              <a:rPr lang="en-US" sz="3200" dirty="0">
                <a:solidFill>
                  <a:srgbClr val="202529"/>
                </a:solidFill>
                <a:latin typeface="Arial" panose="020B0604020202020204" pitchFamily="34" charset="0"/>
                <a:ea typeface="Calibri" panose="020F0502020204030204" pitchFamily="34" charset="0"/>
              </a:rPr>
              <a:t>repertoire</a:t>
            </a:r>
            <a:r>
              <a:rPr lang="en-US" sz="3200" spc="-70" dirty="0">
                <a:solidFill>
                  <a:srgbClr val="202529"/>
                </a:solidFill>
                <a:latin typeface="Arial" panose="020B0604020202020204" pitchFamily="34" charset="0"/>
                <a:ea typeface="Calibri" panose="020F0502020204030204" pitchFamily="34" charset="0"/>
              </a:rPr>
              <a:t> </a:t>
            </a:r>
            <a:r>
              <a:rPr lang="en-US" sz="3200" dirty="0">
                <a:solidFill>
                  <a:srgbClr val="202529"/>
                </a:solidFill>
                <a:latin typeface="Arial" panose="020B0604020202020204" pitchFamily="34" charset="0"/>
                <a:ea typeface="Calibri" panose="020F0502020204030204" pitchFamily="34" charset="0"/>
              </a:rPr>
              <a:t>performed</a:t>
            </a:r>
            <a:r>
              <a:rPr lang="en-US" sz="3200" spc="-70" dirty="0">
                <a:solidFill>
                  <a:srgbClr val="202529"/>
                </a:solidFill>
                <a:latin typeface="Arial" panose="020B0604020202020204" pitchFamily="34" charset="0"/>
                <a:ea typeface="Calibri" panose="020F0502020204030204" pitchFamily="34" charset="0"/>
              </a:rPr>
              <a:t> </a:t>
            </a:r>
            <a:r>
              <a:rPr lang="en-US" sz="3200" dirty="0">
                <a:solidFill>
                  <a:srgbClr val="202529"/>
                </a:solidFill>
                <a:latin typeface="Arial" panose="020B0604020202020204" pitchFamily="34" charset="0"/>
                <a:ea typeface="Calibri" panose="020F0502020204030204" pitchFamily="34" charset="0"/>
              </a:rPr>
              <a:t>by SSSPB</a:t>
            </a:r>
            <a:r>
              <a:rPr lang="en-US" sz="3200" spc="-70" dirty="0">
                <a:solidFill>
                  <a:srgbClr val="202529"/>
                </a:solidFill>
                <a:latin typeface="Arial" panose="020B0604020202020204" pitchFamily="34" charset="0"/>
                <a:ea typeface="Calibri" panose="020F0502020204030204" pitchFamily="34" charset="0"/>
              </a:rPr>
              <a:t> </a:t>
            </a:r>
            <a:r>
              <a:rPr lang="en-US" sz="3200" dirty="0">
                <a:solidFill>
                  <a:srgbClr val="202529"/>
                </a:solidFill>
                <a:latin typeface="Arial" panose="020B0604020202020204" pitchFamily="34" charset="0"/>
                <a:ea typeface="Calibri" panose="020F0502020204030204" pitchFamily="34" charset="0"/>
              </a:rPr>
              <a:t>formed</a:t>
            </a:r>
            <a:r>
              <a:rPr lang="en-US" sz="3200" spc="-15" dirty="0">
                <a:solidFill>
                  <a:srgbClr val="202529"/>
                </a:solidFill>
                <a:latin typeface="Arial" panose="020B0604020202020204" pitchFamily="34" charset="0"/>
                <a:ea typeface="Calibri" panose="020F0502020204030204" pitchFamily="34" charset="0"/>
              </a:rPr>
              <a:t> </a:t>
            </a:r>
            <a:r>
              <a:rPr lang="en-US" sz="3200" dirty="0">
                <a:solidFill>
                  <a:srgbClr val="202529"/>
                </a:solidFill>
                <a:latin typeface="Arial" panose="020B0604020202020204" pitchFamily="34" charset="0"/>
                <a:ea typeface="Calibri" panose="020F0502020204030204" pitchFamily="34" charset="0"/>
              </a:rPr>
              <a:t>in</a:t>
            </a:r>
            <a:r>
              <a:rPr lang="en-US" sz="3200" spc="-70" dirty="0">
                <a:solidFill>
                  <a:srgbClr val="202529"/>
                </a:solidFill>
                <a:latin typeface="Arial" panose="020B0604020202020204" pitchFamily="34" charset="0"/>
                <a:ea typeface="Calibri" panose="020F0502020204030204" pitchFamily="34" charset="0"/>
              </a:rPr>
              <a:t> </a:t>
            </a:r>
            <a:r>
              <a:rPr lang="en-US" sz="3200" dirty="0">
                <a:solidFill>
                  <a:srgbClr val="202529"/>
                </a:solidFill>
                <a:latin typeface="Arial" panose="020B0604020202020204" pitchFamily="34" charset="0"/>
                <a:ea typeface="Calibri" panose="020F0502020204030204" pitchFamily="34" charset="0"/>
              </a:rPr>
              <a:t>1925.</a:t>
            </a:r>
            <a:r>
              <a:rPr lang="en-US" sz="3200" spc="-70" dirty="0">
                <a:solidFill>
                  <a:srgbClr val="202529"/>
                </a:solidFill>
                <a:latin typeface="Arial" panose="020B0604020202020204" pitchFamily="34" charset="0"/>
                <a:ea typeface="Calibri" panose="020F0502020204030204" pitchFamily="34" charset="0"/>
              </a:rPr>
              <a:t> </a:t>
            </a:r>
          </a:p>
          <a:p>
            <a:pPr marL="491438" lvl="1" indent="0" algn="just" fontAlgn="base">
              <a:lnSpc>
                <a:spcPct val="100000"/>
              </a:lnSpc>
              <a:buNone/>
            </a:pPr>
            <a:endParaRPr lang="en-US" sz="3200" dirty="0">
              <a:solidFill>
                <a:srgbClr val="000000"/>
              </a:solidFill>
              <a:cs typeface="Calibri" panose="020F0502020204030204" pitchFamily="34" charset="0"/>
            </a:endParaRPr>
          </a:p>
          <a:p>
            <a:pPr marL="491438" lvl="1" indent="0" algn="just" fontAlgn="base">
              <a:lnSpc>
                <a:spcPct val="100000"/>
              </a:lnSpc>
              <a:buNone/>
            </a:pPr>
            <a:r>
              <a:rPr lang="en-US" sz="3200" dirty="0">
                <a:solidFill>
                  <a:srgbClr val="202529"/>
                </a:solidFill>
                <a:effectLst/>
                <a:latin typeface="Arial" panose="020B0604020202020204" pitchFamily="34" charset="0"/>
                <a:ea typeface="Calibri" panose="020F0502020204030204" pitchFamily="34" charset="0"/>
              </a:rPr>
              <a:t>Digital</a:t>
            </a:r>
            <a:r>
              <a:rPr lang="en-US" sz="3200" spc="-70" dirty="0">
                <a:solidFill>
                  <a:srgbClr val="202529"/>
                </a:solidFill>
                <a:effectLst/>
                <a:latin typeface="Arial" panose="020B0604020202020204" pitchFamily="34" charset="0"/>
                <a:ea typeface="Calibri" panose="020F0502020204030204" pitchFamily="34" charset="0"/>
              </a:rPr>
              <a:t> </a:t>
            </a:r>
            <a:r>
              <a:rPr lang="en-US" sz="3200" dirty="0" err="1">
                <a:solidFill>
                  <a:srgbClr val="202529"/>
                </a:solidFill>
                <a:effectLst/>
                <a:latin typeface="Arial" panose="020B0604020202020204" pitchFamily="34" charset="0"/>
                <a:ea typeface="Calibri" panose="020F0502020204030204" pitchFamily="34" charset="0"/>
              </a:rPr>
              <a:t>realisation</a:t>
            </a:r>
            <a:r>
              <a:rPr lang="en-US" sz="3200" spc="25" dirty="0">
                <a:solidFill>
                  <a:srgbClr val="202529"/>
                </a:solidFill>
                <a:effectLst/>
                <a:latin typeface="Arial" panose="020B0604020202020204" pitchFamily="34" charset="0"/>
                <a:ea typeface="Calibri" panose="020F0502020204030204" pitchFamily="34" charset="0"/>
              </a:rPr>
              <a:t> </a:t>
            </a:r>
            <a:r>
              <a:rPr lang="en-US" sz="3200" dirty="0">
                <a:solidFill>
                  <a:srgbClr val="202529"/>
                </a:solidFill>
                <a:effectLst/>
                <a:latin typeface="Arial" panose="020B0604020202020204" pitchFamily="34" charset="0"/>
                <a:ea typeface="Calibri" panose="020F0502020204030204" pitchFamily="34" charset="0"/>
              </a:rPr>
              <a:t>took</a:t>
            </a:r>
            <a:r>
              <a:rPr lang="en-US" sz="3200" spc="-70" dirty="0">
                <a:solidFill>
                  <a:srgbClr val="202529"/>
                </a:solidFill>
                <a:effectLst/>
                <a:latin typeface="Arial" panose="020B0604020202020204" pitchFamily="34" charset="0"/>
                <a:ea typeface="Calibri" panose="020F0502020204030204" pitchFamily="34" charset="0"/>
              </a:rPr>
              <a:t> </a:t>
            </a:r>
            <a:r>
              <a:rPr lang="en-US" sz="3200" dirty="0">
                <a:solidFill>
                  <a:srgbClr val="202529"/>
                </a:solidFill>
                <a:effectLst/>
                <a:latin typeface="Arial" panose="020B0604020202020204" pitchFamily="34" charset="0"/>
                <a:ea typeface="Calibri" panose="020F0502020204030204" pitchFamily="34" charset="0"/>
              </a:rPr>
              <a:t>two</a:t>
            </a:r>
            <a:r>
              <a:rPr lang="en-US" sz="3200" spc="-70" dirty="0">
                <a:solidFill>
                  <a:srgbClr val="202529"/>
                </a:solidFill>
                <a:effectLst/>
                <a:latin typeface="Arial" panose="020B0604020202020204" pitchFamily="34" charset="0"/>
                <a:ea typeface="Calibri" panose="020F0502020204030204" pitchFamily="34" charset="0"/>
              </a:rPr>
              <a:t> </a:t>
            </a:r>
            <a:r>
              <a:rPr lang="en-US" sz="3200" dirty="0">
                <a:solidFill>
                  <a:srgbClr val="202529"/>
                </a:solidFill>
                <a:effectLst/>
                <a:latin typeface="Arial" panose="020B0604020202020204" pitchFamily="34" charset="0"/>
                <a:ea typeface="Calibri" panose="020F0502020204030204" pitchFamily="34" charset="0"/>
              </a:rPr>
              <a:t>forms:</a:t>
            </a:r>
            <a:r>
              <a:rPr lang="en-US" sz="3200" spc="-70" dirty="0">
                <a:solidFill>
                  <a:srgbClr val="202529"/>
                </a:solidFill>
                <a:effectLst/>
                <a:latin typeface="Arial" panose="020B0604020202020204" pitchFamily="34" charset="0"/>
                <a:ea typeface="Calibri" panose="020F0502020204030204" pitchFamily="34" charset="0"/>
              </a:rPr>
              <a:t> </a:t>
            </a:r>
          </a:p>
          <a:p>
            <a:pPr marL="834338" lvl="1" indent="-342900" algn="just" fontAlgn="base">
              <a:lnSpc>
                <a:spcPct val="100000"/>
              </a:lnSpc>
              <a:buFont typeface="+mj-lt"/>
              <a:buAutoNum type="arabicPeriod"/>
            </a:pPr>
            <a:r>
              <a:rPr lang="en-US" sz="3200" dirty="0">
                <a:solidFill>
                  <a:srgbClr val="202529"/>
                </a:solidFill>
                <a:effectLst/>
                <a:latin typeface="Arial" panose="020B0604020202020204" pitchFamily="34" charset="0"/>
                <a:ea typeface="Calibri" panose="020F0502020204030204" pitchFamily="34" charset="0"/>
              </a:rPr>
              <a:t>Conversion</a:t>
            </a:r>
            <a:r>
              <a:rPr lang="en-US" sz="3200" spc="-70" dirty="0">
                <a:solidFill>
                  <a:srgbClr val="202529"/>
                </a:solidFill>
                <a:effectLst/>
                <a:latin typeface="Arial" panose="020B0604020202020204" pitchFamily="34" charset="0"/>
                <a:ea typeface="Calibri" panose="020F0502020204030204" pitchFamily="34" charset="0"/>
              </a:rPr>
              <a:t> </a:t>
            </a:r>
            <a:r>
              <a:rPr lang="en-US" sz="3200" dirty="0">
                <a:solidFill>
                  <a:srgbClr val="202529"/>
                </a:solidFill>
                <a:effectLst/>
                <a:latin typeface="Arial" panose="020B0604020202020204" pitchFamily="34" charset="0"/>
                <a:ea typeface="Calibri" panose="020F0502020204030204" pitchFamily="34" charset="0"/>
              </a:rPr>
              <a:t>of</a:t>
            </a:r>
            <a:r>
              <a:rPr lang="en-US" sz="3200" spc="-70" dirty="0">
                <a:solidFill>
                  <a:srgbClr val="202529"/>
                </a:solidFill>
                <a:effectLst/>
                <a:latin typeface="Arial" panose="020B0604020202020204" pitchFamily="34" charset="0"/>
                <a:ea typeface="Calibri" panose="020F0502020204030204" pitchFamily="34" charset="0"/>
              </a:rPr>
              <a:t> </a:t>
            </a:r>
            <a:r>
              <a:rPr lang="en-US" sz="3200" dirty="0">
                <a:solidFill>
                  <a:srgbClr val="202529"/>
                </a:solidFill>
                <a:effectLst/>
                <a:latin typeface="Arial" panose="020B0604020202020204" pitchFamily="34" charset="0"/>
                <a:ea typeface="Calibri" panose="020F0502020204030204" pitchFamily="34" charset="0"/>
              </a:rPr>
              <a:t>individual</a:t>
            </a:r>
            <a:r>
              <a:rPr lang="en-US" sz="3200" spc="-70" dirty="0">
                <a:solidFill>
                  <a:srgbClr val="202529"/>
                </a:solidFill>
                <a:effectLst/>
                <a:latin typeface="Arial" panose="020B0604020202020204" pitchFamily="34" charset="0"/>
                <a:ea typeface="Calibri" panose="020F0502020204030204" pitchFamily="34" charset="0"/>
              </a:rPr>
              <a:t> </a:t>
            </a:r>
            <a:r>
              <a:rPr lang="en-US" sz="3200" dirty="0">
                <a:solidFill>
                  <a:srgbClr val="202529"/>
                </a:solidFill>
                <a:effectLst/>
                <a:latin typeface="Arial" panose="020B0604020202020204" pitchFamily="34" charset="0"/>
                <a:ea typeface="Calibri" panose="020F0502020204030204" pitchFamily="34" charset="0"/>
              </a:rPr>
              <a:t>instrumental</a:t>
            </a:r>
            <a:r>
              <a:rPr lang="en-US" sz="3200" spc="-70" dirty="0">
                <a:solidFill>
                  <a:srgbClr val="202529"/>
                </a:solidFill>
                <a:effectLst/>
                <a:latin typeface="Arial" panose="020B0604020202020204" pitchFamily="34" charset="0"/>
                <a:ea typeface="Calibri" panose="020F0502020204030204" pitchFamily="34" charset="0"/>
              </a:rPr>
              <a:t> </a:t>
            </a:r>
            <a:r>
              <a:rPr lang="en-US" sz="3200" dirty="0">
                <a:solidFill>
                  <a:srgbClr val="202529"/>
                </a:solidFill>
                <a:effectLst/>
                <a:latin typeface="Arial" panose="020B0604020202020204" pitchFamily="34" charset="0"/>
                <a:ea typeface="Calibri" panose="020F0502020204030204" pitchFamily="34" charset="0"/>
              </a:rPr>
              <a:t>parts</a:t>
            </a:r>
            <a:r>
              <a:rPr lang="en-US" sz="3200" spc="-70" dirty="0">
                <a:solidFill>
                  <a:srgbClr val="202529"/>
                </a:solidFill>
                <a:effectLst/>
                <a:latin typeface="Arial" panose="020B0604020202020204" pitchFamily="34" charset="0"/>
                <a:ea typeface="Calibri" panose="020F0502020204030204" pitchFamily="34" charset="0"/>
              </a:rPr>
              <a:t> </a:t>
            </a:r>
            <a:r>
              <a:rPr lang="en-US" sz="3200" dirty="0">
                <a:solidFill>
                  <a:srgbClr val="202529"/>
                </a:solidFill>
                <a:effectLst/>
                <a:latin typeface="Arial" panose="020B0604020202020204" pitchFamily="34" charset="0"/>
                <a:ea typeface="Calibri" panose="020F0502020204030204" pitchFamily="34" charset="0"/>
              </a:rPr>
              <a:t>into</a:t>
            </a:r>
            <a:r>
              <a:rPr lang="en-US" sz="3200" spc="-70" dirty="0">
                <a:solidFill>
                  <a:srgbClr val="202529"/>
                </a:solidFill>
                <a:effectLst/>
                <a:latin typeface="Arial" panose="020B0604020202020204" pitchFamily="34" charset="0"/>
                <a:ea typeface="Calibri" panose="020F0502020204030204" pitchFamily="34" charset="0"/>
              </a:rPr>
              <a:t> </a:t>
            </a:r>
            <a:r>
              <a:rPr lang="en-US" sz="3200" dirty="0">
                <a:solidFill>
                  <a:srgbClr val="202529"/>
                </a:solidFill>
                <a:effectLst/>
                <a:latin typeface="Arial" panose="020B0604020202020204" pitchFamily="34" charset="0"/>
                <a:ea typeface="Calibri" panose="020F0502020204030204" pitchFamily="34" charset="0"/>
              </a:rPr>
              <a:t>a</a:t>
            </a:r>
            <a:r>
              <a:rPr lang="en-US" sz="3200" spc="-70" dirty="0">
                <a:solidFill>
                  <a:srgbClr val="202529"/>
                </a:solidFill>
                <a:effectLst/>
                <a:latin typeface="Arial" panose="020B0604020202020204" pitchFamily="34" charset="0"/>
                <a:ea typeface="Calibri" panose="020F0502020204030204" pitchFamily="34" charset="0"/>
              </a:rPr>
              <a:t> </a:t>
            </a:r>
            <a:r>
              <a:rPr lang="en-US" sz="3200" dirty="0">
                <a:solidFill>
                  <a:srgbClr val="202529"/>
                </a:solidFill>
                <a:effectLst/>
                <a:latin typeface="Arial" panose="020B0604020202020204" pitchFamily="34" charset="0"/>
                <a:ea typeface="Calibri" panose="020F0502020204030204" pitchFamily="34" charset="0"/>
              </a:rPr>
              <a:t>hitherto</a:t>
            </a:r>
            <a:r>
              <a:rPr lang="en-US" sz="3200" spc="-70" dirty="0">
                <a:solidFill>
                  <a:srgbClr val="202529"/>
                </a:solidFill>
                <a:effectLst/>
                <a:latin typeface="Arial" panose="020B0604020202020204" pitchFamily="34" charset="0"/>
                <a:ea typeface="Calibri" panose="020F0502020204030204" pitchFamily="34" charset="0"/>
              </a:rPr>
              <a:t> </a:t>
            </a:r>
            <a:r>
              <a:rPr lang="en-US" sz="3200" dirty="0">
                <a:solidFill>
                  <a:srgbClr val="202529"/>
                </a:solidFill>
                <a:effectLst/>
                <a:latin typeface="Arial" panose="020B0604020202020204" pitchFamily="34" charset="0"/>
                <a:ea typeface="Calibri" panose="020F0502020204030204" pitchFamily="34" charset="0"/>
              </a:rPr>
              <a:t>unavailable</a:t>
            </a:r>
            <a:r>
              <a:rPr lang="en-US" sz="3200" spc="-70" dirty="0">
                <a:solidFill>
                  <a:srgbClr val="202529"/>
                </a:solidFill>
                <a:effectLst/>
                <a:latin typeface="Arial" panose="020B0604020202020204" pitchFamily="34" charset="0"/>
                <a:ea typeface="Calibri" panose="020F0502020204030204" pitchFamily="34" charset="0"/>
              </a:rPr>
              <a:t> </a:t>
            </a:r>
            <a:r>
              <a:rPr lang="en-US" sz="3200" dirty="0">
                <a:solidFill>
                  <a:srgbClr val="202529"/>
                </a:solidFill>
                <a:effectLst/>
                <a:latin typeface="Arial" panose="020B0604020202020204" pitchFamily="34" charset="0"/>
                <a:ea typeface="Calibri" panose="020F0502020204030204" pitchFamily="34" charset="0"/>
              </a:rPr>
              <a:t>full</a:t>
            </a:r>
            <a:r>
              <a:rPr lang="en-US" sz="3200" spc="-70" dirty="0">
                <a:solidFill>
                  <a:srgbClr val="202529"/>
                </a:solidFill>
                <a:effectLst/>
                <a:latin typeface="Arial" panose="020B0604020202020204" pitchFamily="34" charset="0"/>
                <a:ea typeface="Calibri" panose="020F0502020204030204" pitchFamily="34" charset="0"/>
              </a:rPr>
              <a:t> </a:t>
            </a:r>
            <a:r>
              <a:rPr lang="en-US" sz="3200" dirty="0">
                <a:solidFill>
                  <a:srgbClr val="202529"/>
                </a:solidFill>
                <a:effectLst/>
                <a:latin typeface="Arial" panose="020B0604020202020204" pitchFamily="34" charset="0"/>
                <a:ea typeface="Calibri" panose="020F0502020204030204" pitchFamily="34" charset="0"/>
              </a:rPr>
              <a:t>orchestral</a:t>
            </a:r>
            <a:r>
              <a:rPr lang="en-US" sz="3200" spc="110" dirty="0">
                <a:solidFill>
                  <a:srgbClr val="202529"/>
                </a:solidFill>
                <a:effectLst/>
                <a:latin typeface="Arial" panose="020B0604020202020204" pitchFamily="34" charset="0"/>
                <a:ea typeface="Calibri" panose="020F0502020204030204" pitchFamily="34" charset="0"/>
              </a:rPr>
              <a:t> </a:t>
            </a:r>
            <a:r>
              <a:rPr lang="en-US" sz="3200" dirty="0">
                <a:solidFill>
                  <a:srgbClr val="202529"/>
                </a:solidFill>
                <a:effectLst/>
                <a:latin typeface="Arial" panose="020B0604020202020204" pitchFamily="34" charset="0"/>
                <a:ea typeface="Calibri" panose="020F0502020204030204" pitchFamily="34" charset="0"/>
              </a:rPr>
              <a:t>format,</a:t>
            </a:r>
            <a:r>
              <a:rPr lang="en-US" sz="3200" spc="-70" dirty="0">
                <a:solidFill>
                  <a:srgbClr val="202529"/>
                </a:solidFill>
                <a:effectLst/>
                <a:latin typeface="Arial" panose="020B0604020202020204" pitchFamily="34" charset="0"/>
                <a:ea typeface="Calibri" panose="020F0502020204030204" pitchFamily="34" charset="0"/>
              </a:rPr>
              <a:t> </a:t>
            </a:r>
          </a:p>
          <a:p>
            <a:pPr marL="834338" lvl="1" indent="-342900" algn="just" fontAlgn="base">
              <a:lnSpc>
                <a:spcPct val="100000"/>
              </a:lnSpc>
              <a:buFont typeface="+mj-lt"/>
              <a:buAutoNum type="arabicPeriod"/>
            </a:pPr>
            <a:r>
              <a:rPr lang="en-US" sz="3200" dirty="0">
                <a:solidFill>
                  <a:srgbClr val="202529"/>
                </a:solidFill>
                <a:effectLst/>
                <a:latin typeface="Arial" panose="020B0604020202020204" pitchFamily="34" charset="0"/>
                <a:ea typeface="Calibri" panose="020F0502020204030204" pitchFamily="34" charset="0"/>
              </a:rPr>
              <a:t>Digital</a:t>
            </a:r>
            <a:r>
              <a:rPr lang="en-US" sz="3200" spc="-70" dirty="0">
                <a:solidFill>
                  <a:srgbClr val="202529"/>
                </a:solidFill>
                <a:effectLst/>
                <a:latin typeface="Arial" panose="020B0604020202020204" pitchFamily="34" charset="0"/>
                <a:ea typeface="Calibri" panose="020F0502020204030204" pitchFamily="34" charset="0"/>
              </a:rPr>
              <a:t> </a:t>
            </a:r>
            <a:r>
              <a:rPr lang="en-US" sz="3200" dirty="0">
                <a:solidFill>
                  <a:srgbClr val="202529"/>
                </a:solidFill>
                <a:effectLst/>
                <a:latin typeface="Arial" panose="020B0604020202020204" pitchFamily="34" charset="0"/>
                <a:ea typeface="Calibri" panose="020F0502020204030204" pitchFamily="34" charset="0"/>
              </a:rPr>
              <a:t>audio</a:t>
            </a:r>
            <a:r>
              <a:rPr lang="en-US" sz="3200" spc="-70" dirty="0">
                <a:solidFill>
                  <a:srgbClr val="202529"/>
                </a:solidFill>
                <a:effectLst/>
                <a:latin typeface="Arial" panose="020B0604020202020204" pitchFamily="34" charset="0"/>
                <a:ea typeface="Calibri" panose="020F0502020204030204" pitchFamily="34" charset="0"/>
              </a:rPr>
              <a:t> </a:t>
            </a:r>
            <a:r>
              <a:rPr lang="en-US" sz="3200" dirty="0" err="1">
                <a:solidFill>
                  <a:srgbClr val="202529"/>
                </a:solidFill>
                <a:effectLst/>
                <a:latin typeface="Arial" panose="020B0604020202020204" pitchFamily="34" charset="0"/>
                <a:ea typeface="Calibri" panose="020F0502020204030204" pitchFamily="34" charset="0"/>
              </a:rPr>
              <a:t>realisation</a:t>
            </a:r>
            <a:r>
              <a:rPr lang="en-US" sz="3200" spc="-70" dirty="0">
                <a:solidFill>
                  <a:srgbClr val="202529"/>
                </a:solidFill>
                <a:effectLst/>
                <a:latin typeface="Arial" panose="020B0604020202020204" pitchFamily="34" charset="0"/>
                <a:ea typeface="Calibri" panose="020F0502020204030204" pitchFamily="34" charset="0"/>
              </a:rPr>
              <a:t> </a:t>
            </a:r>
            <a:r>
              <a:rPr lang="en-US" sz="3200" dirty="0">
                <a:solidFill>
                  <a:srgbClr val="202529"/>
                </a:solidFill>
                <a:effectLst/>
                <a:latin typeface="Arial" panose="020B0604020202020204" pitchFamily="34" charset="0"/>
                <a:ea typeface="Calibri" panose="020F0502020204030204" pitchFamily="34" charset="0"/>
              </a:rPr>
              <a:t>of</a:t>
            </a:r>
            <a:r>
              <a:rPr lang="en-US" sz="3200" spc="-70" dirty="0">
                <a:solidFill>
                  <a:srgbClr val="202529"/>
                </a:solidFill>
                <a:effectLst/>
                <a:latin typeface="Arial" panose="020B0604020202020204" pitchFamily="34" charset="0"/>
                <a:ea typeface="Calibri" panose="020F0502020204030204" pitchFamily="34" charset="0"/>
              </a:rPr>
              <a:t> </a:t>
            </a:r>
            <a:r>
              <a:rPr lang="en-US" sz="3200" dirty="0">
                <a:solidFill>
                  <a:srgbClr val="202529"/>
                </a:solidFill>
                <a:effectLst/>
                <a:latin typeface="Arial" panose="020B0604020202020204" pitchFamily="34" charset="0"/>
                <a:ea typeface="Calibri" panose="020F0502020204030204" pitchFamily="34" charset="0"/>
              </a:rPr>
              <a:t>selected</a:t>
            </a:r>
            <a:r>
              <a:rPr lang="en-US" sz="3200" spc="-70" dirty="0">
                <a:solidFill>
                  <a:srgbClr val="202529"/>
                </a:solidFill>
                <a:effectLst/>
                <a:latin typeface="Arial" panose="020B0604020202020204" pitchFamily="34" charset="0"/>
                <a:ea typeface="Calibri" panose="020F0502020204030204" pitchFamily="34" charset="0"/>
              </a:rPr>
              <a:t> </a:t>
            </a:r>
            <a:r>
              <a:rPr lang="en-US" sz="3200" dirty="0">
                <a:solidFill>
                  <a:srgbClr val="202529"/>
                </a:solidFill>
                <a:effectLst/>
                <a:latin typeface="Arial" panose="020B0604020202020204" pitchFamily="34" charset="0"/>
                <a:ea typeface="Calibri" panose="020F0502020204030204" pitchFamily="34" charset="0"/>
              </a:rPr>
              <a:t>repertoire.</a:t>
            </a:r>
            <a:r>
              <a:rPr lang="en-US" sz="3200" spc="-70" dirty="0">
                <a:solidFill>
                  <a:srgbClr val="202529"/>
                </a:solidFill>
                <a:effectLst/>
                <a:latin typeface="Arial" panose="020B0604020202020204" pitchFamily="34" charset="0"/>
                <a:ea typeface="Calibri" panose="020F0502020204030204" pitchFamily="34" charset="0"/>
              </a:rPr>
              <a:t> </a:t>
            </a:r>
          </a:p>
          <a:p>
            <a:pPr marL="491438" lvl="1" indent="0" algn="just" fontAlgn="base">
              <a:lnSpc>
                <a:spcPct val="100000"/>
              </a:lnSpc>
              <a:buNone/>
            </a:pPr>
            <a:endParaRPr lang="en-US" sz="3200" dirty="0">
              <a:solidFill>
                <a:srgbClr val="202529"/>
              </a:solidFill>
              <a:effectLst/>
              <a:latin typeface="Arial" panose="020B0604020202020204" pitchFamily="34" charset="0"/>
              <a:ea typeface="Calibri" panose="020F0502020204030204" pitchFamily="34" charset="0"/>
            </a:endParaRPr>
          </a:p>
        </p:txBody>
      </p:sp>
    </p:spTree>
    <p:extLst>
      <p:ext uri="{BB962C8B-B14F-4D97-AF65-F5344CB8AC3E}">
        <p14:creationId xmlns:p14="http://schemas.microsoft.com/office/powerpoint/2010/main" val="3862092305"/>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a:extLst>
              <a:ext uri="{FF2B5EF4-FFF2-40B4-BE49-F238E27FC236}">
                <a16:creationId xmlns:a16="http://schemas.microsoft.com/office/drawing/2014/main" id="{F5FD432B-A2D6-44E8-B040-BAF653B5B9E6}"/>
              </a:ext>
            </a:extLst>
          </p:cNvPr>
          <p:cNvSpPr>
            <a:spLocks noGrp="1" noChangeArrowheads="1"/>
          </p:cNvSpPr>
          <p:nvPr>
            <p:ph type="title" idx="4294967295"/>
          </p:nvPr>
        </p:nvSpPr>
        <p:spPr bwMode="auto">
          <a:xfrm>
            <a:off x="1460125" y="252586"/>
            <a:ext cx="8924938" cy="56642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n-US" altLang="en-US" sz="3600" b="1" dirty="0"/>
              <a:t>Method</a:t>
            </a:r>
          </a:p>
        </p:txBody>
      </p:sp>
      <p:sp>
        <p:nvSpPr>
          <p:cNvPr id="5124" name="Rectangle 3">
            <a:extLst>
              <a:ext uri="{FF2B5EF4-FFF2-40B4-BE49-F238E27FC236}">
                <a16:creationId xmlns:a16="http://schemas.microsoft.com/office/drawing/2014/main" id="{D88A068B-42B6-4C29-BC0B-8F2A3FC940C1}"/>
              </a:ext>
            </a:extLst>
          </p:cNvPr>
          <p:cNvSpPr>
            <a:spLocks noGrp="1" noChangeArrowheads="1"/>
          </p:cNvSpPr>
          <p:nvPr>
            <p:ph type="body" idx="4294967295"/>
          </p:nvPr>
        </p:nvSpPr>
        <p:spPr bwMode="auto">
          <a:xfrm>
            <a:off x="1034949" y="1015100"/>
            <a:ext cx="9775290" cy="507212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1" algn="just" fontAlgn="base">
              <a:lnSpc>
                <a:spcPct val="100000"/>
              </a:lnSpc>
            </a:pPr>
            <a:r>
              <a:rPr lang="en-US" sz="2800" dirty="0">
                <a:solidFill>
                  <a:srgbClr val="202529"/>
                </a:solidFill>
                <a:effectLst/>
                <a:ea typeface="Calibri" panose="020F0502020204030204" pitchFamily="34" charset="0"/>
                <a:cs typeface="Calibri" panose="020F0502020204030204" pitchFamily="34" charset="0"/>
              </a:rPr>
              <a:t>215 </a:t>
            </a:r>
            <a:r>
              <a:rPr lang="en-US" sz="2800" dirty="0">
                <a:solidFill>
                  <a:srgbClr val="202529"/>
                </a:solidFill>
                <a:ea typeface="Calibri" panose="020F0502020204030204" pitchFamily="34" charset="0"/>
                <a:cs typeface="Calibri" panose="020F0502020204030204" pitchFamily="34" charset="0"/>
              </a:rPr>
              <a:t>pieces were provided for by the National Archives in the form of part scores and a piano full score.</a:t>
            </a:r>
          </a:p>
          <a:p>
            <a:pPr marL="491438" lvl="1" indent="0" algn="just" fontAlgn="base">
              <a:lnSpc>
                <a:spcPct val="100000"/>
              </a:lnSpc>
              <a:buNone/>
            </a:pPr>
            <a:endParaRPr lang="en-US" sz="2800" dirty="0">
              <a:solidFill>
                <a:srgbClr val="202529"/>
              </a:solidFill>
              <a:ea typeface="Calibri" panose="020F0502020204030204" pitchFamily="34" charset="0"/>
              <a:cs typeface="Calibri" panose="020F0502020204030204" pitchFamily="34" charset="0"/>
            </a:endParaRPr>
          </a:p>
          <a:p>
            <a:pPr lvl="1" algn="just" fontAlgn="base">
              <a:lnSpc>
                <a:spcPct val="100000"/>
              </a:lnSpc>
            </a:pPr>
            <a:r>
              <a:rPr lang="en-US" sz="2800" b="0" i="0" u="none" strike="noStrike" dirty="0">
                <a:solidFill>
                  <a:srgbClr val="202529"/>
                </a:solidFill>
                <a:effectLst/>
                <a:ea typeface="Calibri" panose="020F0502020204030204" pitchFamily="34" charset="0"/>
                <a:cs typeface="Calibri" panose="020F0502020204030204" pitchFamily="34" charset="0"/>
              </a:rPr>
              <a:t>AVID software was purchased to aid in the transcription of all 215 scores, specifically </a:t>
            </a:r>
            <a:r>
              <a:rPr lang="en-US" sz="2800" b="0" i="0" u="none" strike="noStrike" dirty="0" err="1">
                <a:solidFill>
                  <a:srgbClr val="202529"/>
                </a:solidFill>
                <a:effectLst/>
                <a:ea typeface="Calibri" panose="020F0502020204030204" pitchFamily="34" charset="0"/>
                <a:cs typeface="Calibri" panose="020F0502020204030204" pitchFamily="34" charset="0"/>
              </a:rPr>
              <a:t>NotateMe</a:t>
            </a:r>
            <a:r>
              <a:rPr lang="en-US" sz="2800" b="0" i="0" u="none" strike="noStrike" dirty="0">
                <a:solidFill>
                  <a:srgbClr val="202529"/>
                </a:solidFill>
                <a:effectLst/>
                <a:ea typeface="Calibri" panose="020F0502020204030204" pitchFamily="34" charset="0"/>
                <a:cs typeface="Calibri" panose="020F0502020204030204" pitchFamily="34" charset="0"/>
              </a:rPr>
              <a:t> (</a:t>
            </a:r>
            <a:r>
              <a:rPr lang="en-US" sz="2800" dirty="0" err="1">
                <a:hlinkClick r:id="rId2"/>
              </a:rPr>
              <a:t>PhotoScore</a:t>
            </a:r>
            <a:r>
              <a:rPr lang="en-US" sz="2800" dirty="0">
                <a:hlinkClick r:id="rId2"/>
              </a:rPr>
              <a:t> &amp; </a:t>
            </a:r>
            <a:r>
              <a:rPr lang="en-US" sz="2800" dirty="0" err="1">
                <a:hlinkClick r:id="rId2"/>
              </a:rPr>
              <a:t>NotateMe</a:t>
            </a:r>
            <a:r>
              <a:rPr lang="en-US" sz="2800" dirty="0">
                <a:hlinkClick r:id="rId2"/>
              </a:rPr>
              <a:t> Ultimate - Avid</a:t>
            </a:r>
            <a:r>
              <a:rPr lang="en-US" sz="2800" b="0" i="0" u="none" strike="noStrike" dirty="0">
                <a:solidFill>
                  <a:srgbClr val="202529"/>
                </a:solidFill>
                <a:effectLst/>
                <a:ea typeface="Calibri" panose="020F0502020204030204" pitchFamily="34" charset="0"/>
                <a:cs typeface="Calibri" panose="020F0502020204030204" pitchFamily="34" charset="0"/>
              </a:rPr>
              <a:t>) and Sibelius Ultimate (</a:t>
            </a:r>
            <a:r>
              <a:rPr lang="en-US" sz="2800" dirty="0">
                <a:hlinkClick r:id="rId3"/>
              </a:rPr>
              <a:t>Music Notation Software – Sibelius – Avid</a:t>
            </a:r>
            <a:r>
              <a:rPr lang="en-US" sz="2800" b="0" i="0" u="none" strike="noStrike" dirty="0">
                <a:solidFill>
                  <a:srgbClr val="202529"/>
                </a:solidFill>
                <a:effectLst/>
                <a:ea typeface="Calibri" panose="020F0502020204030204" pitchFamily="34" charset="0"/>
                <a:cs typeface="Calibri" panose="020F0502020204030204" pitchFamily="34" charset="0"/>
              </a:rPr>
              <a:t>).</a:t>
            </a:r>
          </a:p>
          <a:p>
            <a:pPr marL="491438" lvl="1" indent="0" algn="just" fontAlgn="base">
              <a:lnSpc>
                <a:spcPct val="100000"/>
              </a:lnSpc>
              <a:buNone/>
            </a:pPr>
            <a:endParaRPr lang="en-US" sz="2800" b="0" i="0" u="none" strike="noStrike" dirty="0">
              <a:solidFill>
                <a:srgbClr val="202529"/>
              </a:solidFill>
              <a:effectLst/>
              <a:ea typeface="Calibri" panose="020F0502020204030204" pitchFamily="34" charset="0"/>
              <a:cs typeface="Calibri" panose="020F0502020204030204" pitchFamily="34" charset="0"/>
            </a:endParaRPr>
          </a:p>
          <a:p>
            <a:pPr lvl="1" algn="just" fontAlgn="base">
              <a:lnSpc>
                <a:spcPct val="100000"/>
              </a:lnSpc>
            </a:pPr>
            <a:r>
              <a:rPr lang="en-US" sz="2800" b="0" i="0" u="none" strike="noStrike" dirty="0" err="1">
                <a:solidFill>
                  <a:srgbClr val="202529"/>
                </a:solidFill>
                <a:effectLst/>
                <a:ea typeface="Calibri" panose="020F0502020204030204" pitchFamily="34" charset="0"/>
                <a:cs typeface="Calibri" panose="020F0502020204030204" pitchFamily="34" charset="0"/>
              </a:rPr>
              <a:t>NotateMe</a:t>
            </a:r>
            <a:r>
              <a:rPr lang="en-US" sz="2800" b="0" i="0" u="none" strike="noStrike" dirty="0">
                <a:solidFill>
                  <a:srgbClr val="202529"/>
                </a:solidFill>
                <a:effectLst/>
                <a:ea typeface="Calibri" panose="020F0502020204030204" pitchFamily="34" charset="0"/>
                <a:cs typeface="Calibri" panose="020F0502020204030204" pitchFamily="34" charset="0"/>
              </a:rPr>
              <a:t> was initially used to convert the part scores that were in Adobe PDF (.pdf) format into Sibelius (.sib) scores. </a:t>
            </a:r>
          </a:p>
          <a:p>
            <a:pPr marL="491438" lvl="1" indent="0" algn="just" fontAlgn="base">
              <a:lnSpc>
                <a:spcPct val="100000"/>
              </a:lnSpc>
              <a:buNone/>
            </a:pPr>
            <a:endParaRPr lang="en-US" sz="2400" b="0" i="0" u="none" strike="noStrike" dirty="0">
              <a:solidFill>
                <a:srgbClr val="000000"/>
              </a:solidFill>
              <a:effectLst/>
              <a:cs typeface="Calibri" panose="020F0502020204030204" pitchFamily="34" charset="0"/>
            </a:endParaRPr>
          </a:p>
        </p:txBody>
      </p:sp>
    </p:spTree>
    <p:extLst>
      <p:ext uri="{BB962C8B-B14F-4D97-AF65-F5344CB8AC3E}">
        <p14:creationId xmlns:p14="http://schemas.microsoft.com/office/powerpoint/2010/main" val="1165946200"/>
      </p:ext>
    </p:extLst>
  </p:cSld>
  <p:clrMapOvr>
    <a:masterClrMapping/>
  </p:clrMapOvr>
  <p:transition/>
</p:sld>
</file>

<file path=ppt/theme/theme1.xml><?xml version="1.0" encoding="utf-8"?>
<a:theme xmlns:a="http://schemas.openxmlformats.org/drawingml/2006/main" name="Template A - 4:3">
  <a:themeElements>
    <a:clrScheme name="NIE">
      <a:dk1>
        <a:srgbClr val="000000"/>
      </a:dk1>
      <a:lt1>
        <a:srgbClr val="FFFFFF"/>
      </a:lt1>
      <a:dk2>
        <a:srgbClr val="000000"/>
      </a:dk2>
      <a:lt2>
        <a:srgbClr val="FEFFFE"/>
      </a:lt2>
      <a:accent1>
        <a:srgbClr val="006BB6"/>
      </a:accent1>
      <a:accent2>
        <a:srgbClr val="ED3024"/>
      </a:accent2>
      <a:accent3>
        <a:srgbClr val="FDBF54"/>
      </a:accent3>
      <a:accent4>
        <a:srgbClr val="006BB6"/>
      </a:accent4>
      <a:accent5>
        <a:srgbClr val="ED3024"/>
      </a:accent5>
      <a:accent6>
        <a:srgbClr val="FDBF54"/>
      </a:accent6>
      <a:hlink>
        <a:srgbClr val="006BB6"/>
      </a:hlink>
      <a:folHlink>
        <a:srgbClr val="FDBF54"/>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5E7ADC334B99F24990BE1EB014BDA9C3" ma:contentTypeVersion="0" ma:contentTypeDescription="Create a new document." ma:contentTypeScope="" ma:versionID="2e4f38c69cff207e3a12e89043280156">
  <xsd:schema xmlns:xsd="http://www.w3.org/2001/XMLSchema" xmlns:xs="http://www.w3.org/2001/XMLSchema" xmlns:p="http://schemas.microsoft.com/office/2006/metadata/properties" targetNamespace="http://schemas.microsoft.com/office/2006/metadata/properties" ma:root="true" ma:fieldsID="6ff03dde4259c08ff71d8d05c94e2e9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B35A9A1-6231-4311-9443-C1ABBC7E8782}">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1B880B81-1B56-41F6-BB74-2C95E610BDC9}">
  <ds:schemaRefs>
    <ds:schemaRef ds:uri="http://schemas.microsoft.com/sharepoint/v3/contenttype/forms"/>
  </ds:schemaRefs>
</ds:datastoreItem>
</file>

<file path=customXml/itemProps3.xml><?xml version="1.0" encoding="utf-8"?>
<ds:datastoreItem xmlns:ds="http://schemas.openxmlformats.org/officeDocument/2006/customXml" ds:itemID="{54E533FC-72E8-46C6-B018-2B5E83891EC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35691</TotalTime>
  <Words>3761</Words>
  <Application>Microsoft Office PowerPoint</Application>
  <PresentationFormat>Widescreen</PresentationFormat>
  <Paragraphs>486</Paragraphs>
  <Slides>44</Slides>
  <Notes>2</Notes>
  <HiddenSlides>0</HiddenSlides>
  <MMClips>11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44</vt:i4>
      </vt:variant>
    </vt:vector>
  </HeadingPairs>
  <TitlesOfParts>
    <vt:vector size="49" baseType="lpstr">
      <vt:lpstr>Arial</vt:lpstr>
      <vt:lpstr>Calibri</vt:lpstr>
      <vt:lpstr>Times New Roman</vt:lpstr>
      <vt:lpstr>Verdana</vt:lpstr>
      <vt:lpstr>Template A - 4:3</vt:lpstr>
      <vt:lpstr>PowerPoint Presentation</vt:lpstr>
      <vt:lpstr>PowerPoint Presentation</vt:lpstr>
      <vt:lpstr>Caveat</vt:lpstr>
      <vt:lpstr>Acknowledgements</vt:lpstr>
      <vt:lpstr>Synopsis</vt:lpstr>
      <vt:lpstr>Outline</vt:lpstr>
      <vt:lpstr>Selected Repertoire</vt:lpstr>
      <vt:lpstr>Tasks</vt:lpstr>
      <vt:lpstr>Method</vt:lpstr>
      <vt:lpstr>Method</vt:lpstr>
      <vt:lpstr>Method</vt:lpstr>
      <vt:lpstr>Challenges and Decisions</vt:lpstr>
      <vt:lpstr>Challenges and Decisions</vt:lpstr>
      <vt:lpstr>PowerPoint Presentation</vt:lpstr>
      <vt:lpstr>PowerPoint Presentation</vt:lpstr>
      <vt:lpstr>The Beggar’s Opera  (John Gay) by Frederic Austin </vt:lpstr>
      <vt:lpstr>PowerPoint Presentation</vt:lpstr>
      <vt:lpstr>Chu Chin Chow</vt:lpstr>
      <vt:lpstr>Chu Chin Chow</vt:lpstr>
      <vt:lpstr>Chu Chin Chow</vt:lpstr>
      <vt:lpstr>Chu Chin Chow</vt:lpstr>
      <vt:lpstr>The Orchid</vt:lpstr>
      <vt:lpstr>The Orchid</vt:lpstr>
      <vt:lpstr>The Orchid</vt:lpstr>
      <vt:lpstr>Beggars Opera</vt:lpstr>
      <vt:lpstr>   Chu Chin Chow </vt:lpstr>
      <vt:lpstr>   Chu Chin Chow </vt:lpstr>
      <vt:lpstr>The Orchid</vt:lpstr>
      <vt:lpstr>The Orchid</vt:lpstr>
      <vt:lpstr>Second Straits Settlement Police Band</vt:lpstr>
      <vt:lpstr>SSSPB Repertoire  </vt:lpstr>
      <vt:lpstr>Band Director</vt:lpstr>
      <vt:lpstr>F.E. Minns</vt:lpstr>
      <vt:lpstr>F.E. Minns</vt:lpstr>
      <vt:lpstr>SSSPB during the Japanese Occupation</vt:lpstr>
      <vt:lpstr>Technology and Affordance/s</vt:lpstr>
      <vt:lpstr>Technology and Affordance/s</vt:lpstr>
      <vt:lpstr>Reflections</vt:lpstr>
      <vt:lpstr>Reflections</vt:lpstr>
      <vt:lpstr>Reflections</vt:lpstr>
      <vt:lpstr>Reflections</vt:lpstr>
      <vt:lpstr>Reflections</vt:lpstr>
      <vt:lpstr>PowerPoint Presentation</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Bernard Tan</dc:creator>
  <cp:lastModifiedBy>Eugene I. Dairianathan (Assoc Prof)</cp:lastModifiedBy>
  <cp:revision>495</cp:revision>
  <dcterms:created xsi:type="dcterms:W3CDTF">2020-05-12T07:48:33Z</dcterms:created>
  <dcterms:modified xsi:type="dcterms:W3CDTF">2023-08-11T05:56:11Z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0x0101005E7ADC334B99F24990BE1EB014BDA9C3</vt:lpwstr>
  </property>
</Properties>
</file>