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7" r:id="rId5"/>
    <p:sldId id="293" r:id="rId6"/>
    <p:sldId id="267" r:id="rId7"/>
    <p:sldId id="260" r:id="rId8"/>
    <p:sldId id="261" r:id="rId9"/>
    <p:sldId id="262" r:id="rId10"/>
    <p:sldId id="263" r:id="rId11"/>
    <p:sldId id="264" r:id="rId12"/>
    <p:sldId id="259" r:id="rId13"/>
    <p:sldId id="268" r:id="rId14"/>
    <p:sldId id="269" r:id="rId15"/>
    <p:sldId id="26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94" r:id="rId29"/>
    <p:sldId id="281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2" r:id="rId38"/>
    <p:sldId id="291" r:id="rId39"/>
    <p:sldId id="295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FA44D-1EB6-47AC-B49A-F5B7BBC55021}" type="datetimeFigureOut">
              <a:rPr lang="en-SG" smtClean="0"/>
              <a:pPr/>
              <a:t>2/6/2011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3E33C-FD3E-41E1-9E8A-D02376537BA6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2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openref.com/triangle.html" TargetMode="External"/><Relationship Id="rId2" Type="http://schemas.openxmlformats.org/officeDocument/2006/relationships/hyperlink" Target="http://www.mathopenref.com/polygo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freedictionary.com/triangle" TargetMode="External"/><Relationship Id="rId5" Type="http://schemas.openxmlformats.org/officeDocument/2006/relationships/hyperlink" Target="http://en.wikipedia.org/wiki/Triangle" TargetMode="External"/><Relationship Id="rId4" Type="http://schemas.openxmlformats.org/officeDocument/2006/relationships/hyperlink" Target="http://www.geom.uiuc.edu/~wanous/definitionofatriangle.html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  can we do  without using similarity and congruency?</a:t>
            </a:r>
            <a:r>
              <a:rPr lang="en-S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SG" dirty="0">
                <a:latin typeface="Times New Roman" pitchFamily="18" charset="0"/>
                <a:cs typeface="Times New Roman" pitchFamily="18" charset="0"/>
              </a:rPr>
            </a:br>
            <a:endParaRPr lang="en-S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416824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Zhao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Dongsheng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Mathematics and Mathematics Education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National Institute of Education</a:t>
            </a:r>
            <a:endParaRPr lang="en-SG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58112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Mathematics Teachers Conference   </a:t>
            </a:r>
            <a:r>
              <a:rPr lang="en-US" sz="2400" dirty="0" smtClean="0"/>
              <a:t>2011</a:t>
            </a:r>
            <a:endParaRPr lang="en-SG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7272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Plane Separation Postulate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 For every  line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 points that do not lie on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form two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disjoint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nonempty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sets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half-planes bounded by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such that  the following two conditions are satisfied: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 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   are convex.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 P  is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 Q is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segment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PQ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intersects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25144"/>
            <a:ext cx="29464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77048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Angle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angle is the union of two non-opposite rays   and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sharing the same endpoint.  The angle is denoted 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either                           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point A is called the vertex of the angle and the rays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called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sides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angle.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3275856" y="1916832"/>
          <a:ext cx="1965948" cy="344041"/>
        </p:xfrm>
        <a:graphic>
          <a:graphicData uri="http://schemas.openxmlformats.org/presentationml/2006/ole">
            <p:oleObj spid="_x0000_s18433" name="Equation" r:id="rId3" imgW="1143000" imgH="203200" progId="Equation.3">
              <p:embed/>
            </p:oleObj>
          </a:graphicData>
        </a:graphic>
      </p:graphicFrame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7884368" y="2636912"/>
          <a:ext cx="443284" cy="382141"/>
        </p:xfrm>
        <a:graphic>
          <a:graphicData uri="http://schemas.openxmlformats.org/presentationml/2006/ole">
            <p:oleObj spid="_x0000_s18435" name="Equation" r:id="rId4" imgW="279279" imgH="241195" progId="Equation.3">
              <p:embed/>
            </p:oleObj>
          </a:graphicData>
        </a:graphic>
      </p:graphicFrame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619672" y="2996952"/>
          <a:ext cx="442024" cy="363091"/>
        </p:xfrm>
        <a:graphic>
          <a:graphicData uri="http://schemas.openxmlformats.org/presentationml/2006/ole">
            <p:oleObj spid="_x0000_s18437" name="Equation" r:id="rId5" imgW="266353" imgH="215619" progId="Equation.3">
              <p:embed/>
            </p:oleObj>
          </a:graphicData>
        </a:graphic>
      </p:graphicFrame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501008"/>
            <a:ext cx="27813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83568" y="5301208"/>
            <a:ext cx="7128792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 another  axiom—Protractor postulation, we can define   the  measure                      of  an angle  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3635896" y="5733256"/>
          <a:ext cx="1069975" cy="344488"/>
        </p:xfrm>
        <a:graphic>
          <a:graphicData uri="http://schemas.openxmlformats.org/presentationml/2006/ole">
            <p:oleObj spid="_x0000_s18439" name="Equation" r:id="rId7" imgW="6220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764704"/>
            <a:ext cx="76328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Triangle).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A, B and C be three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non-collinear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points. The triangle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consists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three segments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that is 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points A, B and C are called the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vertices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of the triangle and the three segments are called the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sides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of the triangle.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683568" y="2132856"/>
          <a:ext cx="1471443" cy="454149"/>
        </p:xfrm>
        <a:graphic>
          <a:graphicData uri="http://schemas.openxmlformats.org/presentationml/2006/ole">
            <p:oleObj spid="_x0000_s16385" name="Equation" r:id="rId3" imgW="774364" imgH="241195" progId="Equation.3">
              <p:embed/>
            </p:oleObj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979711" y="1763369"/>
          <a:ext cx="792089" cy="334438"/>
        </p:xfrm>
        <a:graphic>
          <a:graphicData uri="http://schemas.openxmlformats.org/presentationml/2006/ole">
            <p:oleObj spid="_x0000_s16387" name="Equation" r:id="rId4" imgW="431425" imgH="177646" progId="Equation.3">
              <p:embed/>
            </p:oleObj>
          </a:graphicData>
        </a:graphic>
      </p:graphicFrame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339752" y="2636912"/>
          <a:ext cx="3102445" cy="435099"/>
        </p:xfrm>
        <a:graphic>
          <a:graphicData uri="http://schemas.openxmlformats.org/presentationml/2006/ole">
            <p:oleObj spid="_x0000_s16389" name="Equation" r:id="rId5" imgW="1562100" imgH="215900" progId="Equation.3">
              <p:embed/>
            </p:oleObj>
          </a:graphicData>
        </a:graphic>
      </p:graphicFrame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509120"/>
            <a:ext cx="2754642" cy="140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21145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2114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67744" y="37890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                                                    B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98884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 line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segments  are congruent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they have the same length 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angles  are congruent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they have the same measure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98072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congruent triangles</a:t>
            </a:r>
            <a:endParaRPr lang="en-SG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5962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9552" y="3789040"/>
            <a:ext cx="79928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(Congruent triangles)   Two triangles are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congruent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if there is a correspondence between the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vertices   of the first triangle and the vertices of the second triangle such that corresponding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angles are congruent and corresponding sides are congruent.</a:t>
            </a:r>
            <a:endParaRPr lang="en-SG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132856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Do we really  need  the  </a:t>
            </a:r>
          </a:p>
          <a:p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six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congruencies of  sides  and  angles  to show the two triangles  are congruent?</a:t>
            </a:r>
            <a:endParaRPr lang="en-SG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Proposition </a:t>
            </a:r>
            <a:r>
              <a:rPr lang="en-US" sz="2400" b="1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(The Side-Angle-Side Postulate or SAS). If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and                 are two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triangles such that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,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then                         .</a:t>
            </a:r>
            <a:endParaRPr lang="en-SG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1115616" y="1268760"/>
          <a:ext cx="769716" cy="324991"/>
        </p:xfrm>
        <a:graphic>
          <a:graphicData uri="http://schemas.openxmlformats.org/presentationml/2006/ole">
            <p:oleObj spid="_x0000_s39937" name="Equation" r:id="rId3" imgW="431425" imgH="177646" progId="Equation.3">
              <p:embed/>
            </p:oleObj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2699791" y="1268760"/>
          <a:ext cx="863833" cy="305941"/>
        </p:xfrm>
        <a:graphic>
          <a:graphicData uri="http://schemas.openxmlformats.org/presentationml/2006/ole">
            <p:oleObj spid="_x0000_s39939" name="Equation" r:id="rId4" imgW="457002" imgH="165028" progId="Equation.3">
              <p:embed/>
            </p:oleObj>
          </a:graphicData>
        </a:graphic>
      </p:graphicFrame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683568" y="1700808"/>
          <a:ext cx="4585692" cy="382141"/>
        </p:xfrm>
        <a:graphic>
          <a:graphicData uri="http://schemas.openxmlformats.org/presentationml/2006/ole">
            <p:oleObj spid="_x0000_s39941" name="Equation" r:id="rId5" imgW="2857500" imgH="241300" progId="Equation.3">
              <p:embed/>
            </p:oleObj>
          </a:graphicData>
        </a:graphic>
      </p:graphicFrame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SG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1475655" y="2348880"/>
          <a:ext cx="1796003" cy="324991"/>
        </p:xfrm>
        <a:graphic>
          <a:graphicData uri="http://schemas.openxmlformats.org/presentationml/2006/ole">
            <p:oleObj spid="_x0000_s39943" name="Equation" r:id="rId6" imgW="1002865" imgH="177723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1560" y="4581128"/>
            <a:ext cx="7632848" cy="12003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 was first  proved  by   Euclid  as  the Proposition 5. His proof is very complicated.   Thus  in many   books,  this was  given as an assumption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2852936"/>
            <a:ext cx="356076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40768"/>
            <a:ext cx="7992888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Using   SAS  we  can  deduce  other  criterions  in  a  simple  way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2708920"/>
            <a:ext cx="72008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SAS</a:t>
            </a:r>
            <a:endParaRPr lang="en-SG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3789040"/>
            <a:ext cx="72008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SSS</a:t>
            </a:r>
            <a:endParaRPr lang="en-SG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3789040"/>
            <a:ext cx="72008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AAS</a:t>
            </a:r>
            <a:endParaRPr lang="en-SG" sz="2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3789040"/>
            <a:ext cx="72008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ASA</a:t>
            </a:r>
            <a:endParaRPr lang="en-SG" sz="2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2771800" y="3140968"/>
            <a:ext cx="79208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4" idx="0"/>
          </p:cNvCxnSpPr>
          <p:nvPr/>
        </p:nvCxnSpPr>
        <p:spPr>
          <a:xfrm>
            <a:off x="4427984" y="3068960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15816" y="4077072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 triangles</a:t>
            </a:r>
            <a:endParaRPr lang="en-SG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7992888" cy="15696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(Similar  triangles)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triangles are similar if  there is a correspondence between their vertices such that the 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three   corresponding  angles  are congruent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corresponding  sides are proportional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068960"/>
            <a:ext cx="7992888" cy="1200329"/>
          </a:xfrm>
          <a:prstGeom prst="rect">
            <a:avLst/>
          </a:prstGeom>
          <a:noFill/>
          <a:ln w="31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Theorem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(AA)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If two corresponding  angles of  two triangles are congruent, then they are similar.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4797152"/>
            <a:ext cx="72008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SAS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4797152"/>
            <a:ext cx="72008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SSS</a:t>
            </a:r>
            <a:endParaRPr lang="en-SG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4797152"/>
            <a:ext cx="576064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AA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21145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556792"/>
            <a:ext cx="2114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077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                                                    B</a:t>
            </a:r>
            <a:endParaRPr lang="en-SG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38610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of these  two figures  is  a  triangle?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472514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 is  the definition  of  a  triangle?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Teaching   the  topics    in schools</a:t>
            </a:r>
            <a:endParaRPr lang="en-SG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-- rigor  / practical </a:t>
            </a:r>
            <a:endParaRPr lang="en-SG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SG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7920880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lower  the level,  the more the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undefined  / assumptions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92494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Primary: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356992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Triangles   are  figures   like the following ……  </a:t>
            </a:r>
            <a:endParaRPr lang="en-US" dirty="0" smtClean="0"/>
          </a:p>
          <a:p>
            <a:endParaRPr lang="en-SG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00506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Secondary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  A plane figure  formed by having three straight edges as its sides is  called  a triangle(?)  Plus  illustrations.</a:t>
            </a:r>
            <a:endParaRPr lang="en-SG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15719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JC: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triangle is a plane figure consists of three line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segments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connecting three non-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colinear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points  </a:t>
            </a:r>
            <a:r>
              <a:rPr lang="en-US" dirty="0" smtClean="0"/>
              <a:t> 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76672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The roles  for  areas,  circles,    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trigonometry   and  others</a:t>
            </a:r>
            <a:endParaRPr lang="en-SG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Area: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1m×1m square:   Area  defined  to be   1 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1cm×1cm square:   Area  defined  to be   1 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SG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772816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Length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Meter:  The distance  traveled  by  light  in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1/299 792 458   </a:t>
            </a:r>
          </a:p>
          <a:p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  seconds  in vacuum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Smaller units:  cm, mm,  …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Larger  Units:  km, ..</a:t>
            </a: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704856" cy="110799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Area  of  rectangle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dirty="0" smtClean="0"/>
              <a:t>: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  of   an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by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rectangle   =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3728" y="2276872"/>
            <a:ext cx="23042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3"/>
          <p:cNvSpPr txBox="1"/>
          <p:nvPr/>
        </p:nvSpPr>
        <p:spPr>
          <a:xfrm>
            <a:off x="2771800" y="335699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endParaRPr lang="en-SG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endParaRPr lang="en-SG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149080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Area  of   a  triangle:</a:t>
            </a:r>
          </a:p>
          <a:p>
            <a:endParaRPr lang="en-SG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653136"/>
            <a:ext cx="28384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28479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06896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Triangles   ABC  and   CDA  are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congruent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(?),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they have the same  area.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293096"/>
            <a:ext cx="6840760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  of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ABC  = 1/2 Area of  rectangle  ABCD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=1/2 AB× BC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 about  an arbitrary  triangle?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39147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39147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7544" y="393305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Congruency of triangles  is also used  to deduce the area formula of  a trapezium 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Area  of   an polygon: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 polygon can be decomposed as finite number of  triangles.  The area of the polygon equals the sum of areas  of these  triangles.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33813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80728"/>
            <a:ext cx="4104456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Definition of area of rectangle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2924944"/>
            <a:ext cx="4104456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Formula  of   area  of  triangles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4797152"/>
            <a:ext cx="4104456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Formula  of   area  of  polygons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635896" y="1484784"/>
            <a:ext cx="144016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6" name="TextBox 5"/>
          <p:cNvSpPr txBox="1"/>
          <p:nvPr/>
        </p:nvSpPr>
        <p:spPr>
          <a:xfrm>
            <a:off x="3779912" y="1700808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Via  congruent  triangle  </a:t>
            </a:r>
            <a:endParaRPr lang="en-SG" sz="2000" dirty="0"/>
          </a:p>
        </p:txBody>
      </p:sp>
      <p:sp>
        <p:nvSpPr>
          <p:cNvPr id="7" name="Down Arrow 6"/>
          <p:cNvSpPr/>
          <p:nvPr/>
        </p:nvSpPr>
        <p:spPr>
          <a:xfrm>
            <a:off x="3707904" y="3429000"/>
            <a:ext cx="144016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TextBox 7"/>
          <p:cNvSpPr txBox="1"/>
          <p:nvPr/>
        </p:nvSpPr>
        <p:spPr>
          <a:xfrm>
            <a:off x="899592" y="5805264"/>
            <a:ext cx="7416824" cy="83099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Without  congruency  of  triangles, we even do not  know  what  does it mean for the area of triangles</a:t>
            </a:r>
            <a:endParaRPr lang="en-SG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uiExpand="1" build="allAtOnce" animBg="1"/>
      <p:bldP spid="5" grpId="0" animBg="1"/>
      <p:bldP spid="6" grpId="0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Congruency  of triangles  is  also used in proving  the famous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Pythagoras  Theorem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 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841373"/>
            <a:ext cx="3893418" cy="409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139952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</a:t>
            </a:r>
            <a:endParaRPr lang="en-SG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31409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endParaRPr lang="en-SG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321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endParaRPr lang="en-SG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Co-side   Theorem  and Co- Angle Theorem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(Zhang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Jingzhong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13285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Express the  ratio  of   lengths of  segments  as  the ration  of  areas of some triangles.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Using these theorem one can deduce many other results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----- area method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  Chapter  4   of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“Plain  Geometry----Theorems, examples, exercises”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90872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Note  that  without  in introduction  of calculus  we  do not know what is the definition  of  the area  (and how to find ) of  a region  like the following: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7704" y="4797152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791580" y="3681028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1918952" y="3177411"/>
            <a:ext cx="2781837" cy="1175648"/>
          </a:xfrm>
          <a:custGeom>
            <a:avLst/>
            <a:gdLst>
              <a:gd name="connsiteX0" fmla="*/ 0 w 2781837"/>
              <a:gd name="connsiteY0" fmla="*/ 596099 h 1175648"/>
              <a:gd name="connsiteX1" fmla="*/ 25758 w 2781837"/>
              <a:gd name="connsiteY1" fmla="*/ 557462 h 1175648"/>
              <a:gd name="connsiteX2" fmla="*/ 64394 w 2781837"/>
              <a:gd name="connsiteY2" fmla="*/ 454431 h 1175648"/>
              <a:gd name="connsiteX3" fmla="*/ 103031 w 2781837"/>
              <a:gd name="connsiteY3" fmla="*/ 415795 h 1175648"/>
              <a:gd name="connsiteX4" fmla="*/ 128789 w 2781837"/>
              <a:gd name="connsiteY4" fmla="*/ 377158 h 1175648"/>
              <a:gd name="connsiteX5" fmla="*/ 167425 w 2781837"/>
              <a:gd name="connsiteY5" fmla="*/ 338521 h 1175648"/>
              <a:gd name="connsiteX6" fmla="*/ 231820 w 2781837"/>
              <a:gd name="connsiteY6" fmla="*/ 287006 h 1175648"/>
              <a:gd name="connsiteX7" fmla="*/ 270456 w 2781837"/>
              <a:gd name="connsiteY7" fmla="*/ 261248 h 1175648"/>
              <a:gd name="connsiteX8" fmla="*/ 437882 w 2781837"/>
              <a:gd name="connsiteY8" fmla="*/ 274127 h 1175648"/>
              <a:gd name="connsiteX9" fmla="*/ 540913 w 2781837"/>
              <a:gd name="connsiteY9" fmla="*/ 312764 h 1175648"/>
              <a:gd name="connsiteX10" fmla="*/ 579549 w 2781837"/>
              <a:gd name="connsiteY10" fmla="*/ 338521 h 1175648"/>
              <a:gd name="connsiteX11" fmla="*/ 656823 w 2781837"/>
              <a:gd name="connsiteY11" fmla="*/ 402916 h 1175648"/>
              <a:gd name="connsiteX12" fmla="*/ 708338 w 2781837"/>
              <a:gd name="connsiteY12" fmla="*/ 480189 h 1175648"/>
              <a:gd name="connsiteX13" fmla="*/ 746975 w 2781837"/>
              <a:gd name="connsiteY13" fmla="*/ 557462 h 1175648"/>
              <a:gd name="connsiteX14" fmla="*/ 785611 w 2781837"/>
              <a:gd name="connsiteY14" fmla="*/ 634735 h 1175648"/>
              <a:gd name="connsiteX15" fmla="*/ 811369 w 2781837"/>
              <a:gd name="connsiteY15" fmla="*/ 686251 h 1175648"/>
              <a:gd name="connsiteX16" fmla="*/ 850006 w 2781837"/>
              <a:gd name="connsiteY16" fmla="*/ 699130 h 1175648"/>
              <a:gd name="connsiteX17" fmla="*/ 927279 w 2781837"/>
              <a:gd name="connsiteY17" fmla="*/ 750645 h 1175648"/>
              <a:gd name="connsiteX18" fmla="*/ 1004552 w 2781837"/>
              <a:gd name="connsiteY18" fmla="*/ 776403 h 1175648"/>
              <a:gd name="connsiteX19" fmla="*/ 1081825 w 2781837"/>
              <a:gd name="connsiteY19" fmla="*/ 763524 h 1175648"/>
              <a:gd name="connsiteX20" fmla="*/ 1120462 w 2781837"/>
              <a:gd name="connsiteY20" fmla="*/ 750645 h 1175648"/>
              <a:gd name="connsiteX21" fmla="*/ 1171978 w 2781837"/>
              <a:gd name="connsiteY21" fmla="*/ 673372 h 1175648"/>
              <a:gd name="connsiteX22" fmla="*/ 1184856 w 2781837"/>
              <a:gd name="connsiteY22" fmla="*/ 634735 h 1175648"/>
              <a:gd name="connsiteX23" fmla="*/ 1223493 w 2781837"/>
              <a:gd name="connsiteY23" fmla="*/ 608978 h 1175648"/>
              <a:gd name="connsiteX24" fmla="*/ 1262130 w 2781837"/>
              <a:gd name="connsiteY24" fmla="*/ 570341 h 1175648"/>
              <a:gd name="connsiteX25" fmla="*/ 1352282 w 2781837"/>
              <a:gd name="connsiteY25" fmla="*/ 505947 h 1175648"/>
              <a:gd name="connsiteX26" fmla="*/ 1416676 w 2781837"/>
              <a:gd name="connsiteY26" fmla="*/ 518826 h 1175648"/>
              <a:gd name="connsiteX27" fmla="*/ 1506828 w 2781837"/>
              <a:gd name="connsiteY27" fmla="*/ 621857 h 1175648"/>
              <a:gd name="connsiteX28" fmla="*/ 1519707 w 2781837"/>
              <a:gd name="connsiteY28" fmla="*/ 660493 h 1175648"/>
              <a:gd name="connsiteX29" fmla="*/ 1558344 w 2781837"/>
              <a:gd name="connsiteY29" fmla="*/ 737766 h 1175648"/>
              <a:gd name="connsiteX30" fmla="*/ 1584102 w 2781837"/>
              <a:gd name="connsiteY30" fmla="*/ 918071 h 1175648"/>
              <a:gd name="connsiteX31" fmla="*/ 1635617 w 2781837"/>
              <a:gd name="connsiteY31" fmla="*/ 1059738 h 1175648"/>
              <a:gd name="connsiteX32" fmla="*/ 1712890 w 2781837"/>
              <a:gd name="connsiteY32" fmla="*/ 1111254 h 1175648"/>
              <a:gd name="connsiteX33" fmla="*/ 1751527 w 2781837"/>
              <a:gd name="connsiteY33" fmla="*/ 1137012 h 1175648"/>
              <a:gd name="connsiteX34" fmla="*/ 1841679 w 2781837"/>
              <a:gd name="connsiteY34" fmla="*/ 1162769 h 1175648"/>
              <a:gd name="connsiteX35" fmla="*/ 1880316 w 2781837"/>
              <a:gd name="connsiteY35" fmla="*/ 1175648 h 1175648"/>
              <a:gd name="connsiteX36" fmla="*/ 1918952 w 2781837"/>
              <a:gd name="connsiteY36" fmla="*/ 1162769 h 1175648"/>
              <a:gd name="connsiteX37" fmla="*/ 1931831 w 2781837"/>
              <a:gd name="connsiteY37" fmla="*/ 1124133 h 1175648"/>
              <a:gd name="connsiteX38" fmla="*/ 1957589 w 2781837"/>
              <a:gd name="connsiteY38" fmla="*/ 1085496 h 1175648"/>
              <a:gd name="connsiteX39" fmla="*/ 1983347 w 2781837"/>
              <a:gd name="connsiteY39" fmla="*/ 1008223 h 1175648"/>
              <a:gd name="connsiteX40" fmla="*/ 1996225 w 2781837"/>
              <a:gd name="connsiteY40" fmla="*/ 969586 h 1175648"/>
              <a:gd name="connsiteX41" fmla="*/ 2021983 w 2781837"/>
              <a:gd name="connsiteY41" fmla="*/ 930950 h 1175648"/>
              <a:gd name="connsiteX42" fmla="*/ 2047741 w 2781837"/>
              <a:gd name="connsiteY42" fmla="*/ 596099 h 1175648"/>
              <a:gd name="connsiteX43" fmla="*/ 2060620 w 2781837"/>
              <a:gd name="connsiteY43" fmla="*/ 544583 h 1175648"/>
              <a:gd name="connsiteX44" fmla="*/ 2086378 w 2781837"/>
              <a:gd name="connsiteY44" fmla="*/ 428674 h 1175648"/>
              <a:gd name="connsiteX45" fmla="*/ 2099256 w 2781837"/>
              <a:gd name="connsiteY45" fmla="*/ 390037 h 1175648"/>
              <a:gd name="connsiteX46" fmla="*/ 2125014 w 2781837"/>
              <a:gd name="connsiteY46" fmla="*/ 351400 h 1175648"/>
              <a:gd name="connsiteX47" fmla="*/ 2189409 w 2781837"/>
              <a:gd name="connsiteY47" fmla="*/ 235490 h 1175648"/>
              <a:gd name="connsiteX48" fmla="*/ 2228045 w 2781837"/>
              <a:gd name="connsiteY48" fmla="*/ 158217 h 1175648"/>
              <a:gd name="connsiteX49" fmla="*/ 2266682 w 2781837"/>
              <a:gd name="connsiteY49" fmla="*/ 145338 h 1175648"/>
              <a:gd name="connsiteX50" fmla="*/ 2305318 w 2781837"/>
              <a:gd name="connsiteY50" fmla="*/ 106702 h 1175648"/>
              <a:gd name="connsiteX51" fmla="*/ 2369713 w 2781837"/>
              <a:gd name="connsiteY51" fmla="*/ 93823 h 1175648"/>
              <a:gd name="connsiteX52" fmla="*/ 2511380 w 2781837"/>
              <a:gd name="connsiteY52" fmla="*/ 55186 h 1175648"/>
              <a:gd name="connsiteX53" fmla="*/ 2550017 w 2781837"/>
              <a:gd name="connsiteY53" fmla="*/ 29428 h 1175648"/>
              <a:gd name="connsiteX54" fmla="*/ 2768958 w 2781837"/>
              <a:gd name="connsiteY54" fmla="*/ 29428 h 1175648"/>
              <a:gd name="connsiteX55" fmla="*/ 2781837 w 2781837"/>
              <a:gd name="connsiteY55" fmla="*/ 29428 h 117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1837" h="1175648">
                <a:moveTo>
                  <a:pt x="0" y="596099"/>
                </a:moveTo>
                <a:cubicBezTo>
                  <a:pt x="8586" y="583220"/>
                  <a:pt x="19661" y="571689"/>
                  <a:pt x="25758" y="557462"/>
                </a:cubicBezTo>
                <a:cubicBezTo>
                  <a:pt x="54647" y="490055"/>
                  <a:pt x="18407" y="518813"/>
                  <a:pt x="64394" y="454431"/>
                </a:cubicBezTo>
                <a:cubicBezTo>
                  <a:pt x="74980" y="439610"/>
                  <a:pt x="91371" y="429787"/>
                  <a:pt x="103031" y="415795"/>
                </a:cubicBezTo>
                <a:cubicBezTo>
                  <a:pt x="112940" y="403904"/>
                  <a:pt x="118880" y="389049"/>
                  <a:pt x="128789" y="377158"/>
                </a:cubicBezTo>
                <a:cubicBezTo>
                  <a:pt x="140449" y="363166"/>
                  <a:pt x="155765" y="352513"/>
                  <a:pt x="167425" y="338521"/>
                </a:cubicBezTo>
                <a:cubicBezTo>
                  <a:pt x="212235" y="284749"/>
                  <a:pt x="168394" y="308148"/>
                  <a:pt x="231820" y="287006"/>
                </a:cubicBezTo>
                <a:cubicBezTo>
                  <a:pt x="244699" y="278420"/>
                  <a:pt x="255008" y="262214"/>
                  <a:pt x="270456" y="261248"/>
                </a:cubicBezTo>
                <a:cubicBezTo>
                  <a:pt x="326321" y="257756"/>
                  <a:pt x="382292" y="267587"/>
                  <a:pt x="437882" y="274127"/>
                </a:cubicBezTo>
                <a:cubicBezTo>
                  <a:pt x="477791" y="278822"/>
                  <a:pt x="506357" y="293018"/>
                  <a:pt x="540913" y="312764"/>
                </a:cubicBezTo>
                <a:cubicBezTo>
                  <a:pt x="554352" y="320443"/>
                  <a:pt x="567658" y="328612"/>
                  <a:pt x="579549" y="338521"/>
                </a:cubicBezTo>
                <a:cubicBezTo>
                  <a:pt x="678714" y="421159"/>
                  <a:pt x="560894" y="338963"/>
                  <a:pt x="656823" y="402916"/>
                </a:cubicBezTo>
                <a:cubicBezTo>
                  <a:pt x="673995" y="428674"/>
                  <a:pt x="698549" y="450821"/>
                  <a:pt x="708338" y="480189"/>
                </a:cubicBezTo>
                <a:cubicBezTo>
                  <a:pt x="726112" y="533510"/>
                  <a:pt x="713686" y="507530"/>
                  <a:pt x="746975" y="557462"/>
                </a:cubicBezTo>
                <a:cubicBezTo>
                  <a:pt x="770588" y="628300"/>
                  <a:pt x="745666" y="564831"/>
                  <a:pt x="785611" y="634735"/>
                </a:cubicBezTo>
                <a:cubicBezTo>
                  <a:pt x="795136" y="651404"/>
                  <a:pt x="797793" y="672675"/>
                  <a:pt x="811369" y="686251"/>
                </a:cubicBezTo>
                <a:cubicBezTo>
                  <a:pt x="820968" y="695850"/>
                  <a:pt x="837127" y="694837"/>
                  <a:pt x="850006" y="699130"/>
                </a:cubicBezTo>
                <a:cubicBezTo>
                  <a:pt x="888006" y="756130"/>
                  <a:pt x="857975" y="729854"/>
                  <a:pt x="927279" y="750645"/>
                </a:cubicBezTo>
                <a:cubicBezTo>
                  <a:pt x="953285" y="758447"/>
                  <a:pt x="1004552" y="776403"/>
                  <a:pt x="1004552" y="776403"/>
                </a:cubicBezTo>
                <a:cubicBezTo>
                  <a:pt x="1030310" y="772110"/>
                  <a:pt x="1056334" y="769189"/>
                  <a:pt x="1081825" y="763524"/>
                </a:cubicBezTo>
                <a:cubicBezTo>
                  <a:pt x="1095077" y="760579"/>
                  <a:pt x="1110863" y="760244"/>
                  <a:pt x="1120462" y="750645"/>
                </a:cubicBezTo>
                <a:cubicBezTo>
                  <a:pt x="1142352" y="728755"/>
                  <a:pt x="1171978" y="673372"/>
                  <a:pt x="1171978" y="673372"/>
                </a:cubicBezTo>
                <a:cubicBezTo>
                  <a:pt x="1176271" y="660493"/>
                  <a:pt x="1176375" y="645336"/>
                  <a:pt x="1184856" y="634735"/>
                </a:cubicBezTo>
                <a:cubicBezTo>
                  <a:pt x="1194525" y="622648"/>
                  <a:pt x="1211602" y="618887"/>
                  <a:pt x="1223493" y="608978"/>
                </a:cubicBezTo>
                <a:cubicBezTo>
                  <a:pt x="1237485" y="597318"/>
                  <a:pt x="1247309" y="580928"/>
                  <a:pt x="1262130" y="570341"/>
                </a:cubicBezTo>
                <a:cubicBezTo>
                  <a:pt x="1380795" y="485579"/>
                  <a:pt x="1251819" y="606407"/>
                  <a:pt x="1352282" y="505947"/>
                </a:cubicBezTo>
                <a:cubicBezTo>
                  <a:pt x="1373747" y="510240"/>
                  <a:pt x="1396180" y="511140"/>
                  <a:pt x="1416676" y="518826"/>
                </a:cubicBezTo>
                <a:cubicBezTo>
                  <a:pt x="1456746" y="533852"/>
                  <a:pt x="1495379" y="587510"/>
                  <a:pt x="1506828" y="621857"/>
                </a:cubicBezTo>
                <a:cubicBezTo>
                  <a:pt x="1511121" y="634736"/>
                  <a:pt x="1513636" y="648351"/>
                  <a:pt x="1519707" y="660493"/>
                </a:cubicBezTo>
                <a:cubicBezTo>
                  <a:pt x="1569639" y="760356"/>
                  <a:pt x="1525973" y="640654"/>
                  <a:pt x="1558344" y="737766"/>
                </a:cubicBezTo>
                <a:cubicBezTo>
                  <a:pt x="1581304" y="990323"/>
                  <a:pt x="1553694" y="806573"/>
                  <a:pt x="1584102" y="918071"/>
                </a:cubicBezTo>
                <a:cubicBezTo>
                  <a:pt x="1593895" y="953980"/>
                  <a:pt x="1598843" y="1027561"/>
                  <a:pt x="1635617" y="1059738"/>
                </a:cubicBezTo>
                <a:cubicBezTo>
                  <a:pt x="1658915" y="1080123"/>
                  <a:pt x="1687132" y="1094082"/>
                  <a:pt x="1712890" y="1111254"/>
                </a:cubicBezTo>
                <a:cubicBezTo>
                  <a:pt x="1725769" y="1119840"/>
                  <a:pt x="1736843" y="1132117"/>
                  <a:pt x="1751527" y="1137012"/>
                </a:cubicBezTo>
                <a:cubicBezTo>
                  <a:pt x="1844176" y="1167894"/>
                  <a:pt x="1728461" y="1130421"/>
                  <a:pt x="1841679" y="1162769"/>
                </a:cubicBezTo>
                <a:cubicBezTo>
                  <a:pt x="1854732" y="1166499"/>
                  <a:pt x="1867437" y="1171355"/>
                  <a:pt x="1880316" y="1175648"/>
                </a:cubicBezTo>
                <a:cubicBezTo>
                  <a:pt x="1893195" y="1171355"/>
                  <a:pt x="1909353" y="1172368"/>
                  <a:pt x="1918952" y="1162769"/>
                </a:cubicBezTo>
                <a:cubicBezTo>
                  <a:pt x="1928551" y="1153170"/>
                  <a:pt x="1925760" y="1136275"/>
                  <a:pt x="1931831" y="1124133"/>
                </a:cubicBezTo>
                <a:cubicBezTo>
                  <a:pt x="1938753" y="1110289"/>
                  <a:pt x="1951302" y="1099641"/>
                  <a:pt x="1957589" y="1085496"/>
                </a:cubicBezTo>
                <a:cubicBezTo>
                  <a:pt x="1968616" y="1060685"/>
                  <a:pt x="1974761" y="1033981"/>
                  <a:pt x="1983347" y="1008223"/>
                </a:cubicBezTo>
                <a:cubicBezTo>
                  <a:pt x="1987640" y="995344"/>
                  <a:pt x="1988695" y="980881"/>
                  <a:pt x="1996225" y="969586"/>
                </a:cubicBezTo>
                <a:lnTo>
                  <a:pt x="2021983" y="930950"/>
                </a:lnTo>
                <a:cubicBezTo>
                  <a:pt x="2054739" y="734413"/>
                  <a:pt x="2014647" y="993222"/>
                  <a:pt x="2047741" y="596099"/>
                </a:cubicBezTo>
                <a:cubicBezTo>
                  <a:pt x="2049211" y="578460"/>
                  <a:pt x="2056780" y="561862"/>
                  <a:pt x="2060620" y="544583"/>
                </a:cubicBezTo>
                <a:cubicBezTo>
                  <a:pt x="2073902" y="484816"/>
                  <a:pt x="2070671" y="483650"/>
                  <a:pt x="2086378" y="428674"/>
                </a:cubicBezTo>
                <a:cubicBezTo>
                  <a:pt x="2090107" y="415621"/>
                  <a:pt x="2093185" y="402179"/>
                  <a:pt x="2099256" y="390037"/>
                </a:cubicBezTo>
                <a:cubicBezTo>
                  <a:pt x="2106178" y="376192"/>
                  <a:pt x="2118727" y="365545"/>
                  <a:pt x="2125014" y="351400"/>
                </a:cubicBezTo>
                <a:cubicBezTo>
                  <a:pt x="2175442" y="237938"/>
                  <a:pt x="2118888" y="306011"/>
                  <a:pt x="2189409" y="235490"/>
                </a:cubicBezTo>
                <a:cubicBezTo>
                  <a:pt x="2197893" y="210037"/>
                  <a:pt x="2205348" y="176375"/>
                  <a:pt x="2228045" y="158217"/>
                </a:cubicBezTo>
                <a:cubicBezTo>
                  <a:pt x="2238646" y="149736"/>
                  <a:pt x="2253803" y="149631"/>
                  <a:pt x="2266682" y="145338"/>
                </a:cubicBezTo>
                <a:cubicBezTo>
                  <a:pt x="2279561" y="132459"/>
                  <a:pt x="2289028" y="114847"/>
                  <a:pt x="2305318" y="106702"/>
                </a:cubicBezTo>
                <a:cubicBezTo>
                  <a:pt x="2324897" y="96913"/>
                  <a:pt x="2348594" y="99583"/>
                  <a:pt x="2369713" y="93823"/>
                </a:cubicBezTo>
                <a:cubicBezTo>
                  <a:pt x="2549456" y="44802"/>
                  <a:pt x="2354491" y="86564"/>
                  <a:pt x="2511380" y="55186"/>
                </a:cubicBezTo>
                <a:cubicBezTo>
                  <a:pt x="2524259" y="46600"/>
                  <a:pt x="2535790" y="35525"/>
                  <a:pt x="2550017" y="29428"/>
                </a:cubicBezTo>
                <a:cubicBezTo>
                  <a:pt x="2618683" y="0"/>
                  <a:pt x="2701369" y="24601"/>
                  <a:pt x="2768958" y="29428"/>
                </a:cubicBezTo>
                <a:cubicBezTo>
                  <a:pt x="2773240" y="29734"/>
                  <a:pt x="2777544" y="29428"/>
                  <a:pt x="2781837" y="294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10" name="Straight Connector 9"/>
          <p:cNvCxnSpPr>
            <a:stCxn id="8" idx="55"/>
          </p:cNvCxnSpPr>
          <p:nvPr/>
        </p:nvCxnSpPr>
        <p:spPr>
          <a:xfrm>
            <a:off x="4700789" y="3206839"/>
            <a:ext cx="15227" cy="1590313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980728"/>
            <a:ext cx="78488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Similarity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 congruency---original definitions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and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assumptions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Teaching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 two concepts  in schools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-- how  reasonable  is the approach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roles  for  areas,  circles,  trigonometry 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others.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Similarity and congruency in reasoning training: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where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start,  how far we can go?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4868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  and   trigonometric  functions</a:t>
            </a:r>
            <a:endParaRPr lang="en-SG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 an  angle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,  how  do we define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sin    ?</a:t>
            </a:r>
            <a:endParaRPr lang="en-SG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20888"/>
            <a:ext cx="29813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43808" y="31409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>
                <a:sym typeface="Symbol"/>
              </a:rPr>
              <a:t></a:t>
            </a:r>
            <a:endParaRPr lang="en-SG" dirty="0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77072"/>
            <a:ext cx="29813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75656" y="5661248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sin = AB/ AO </a:t>
            </a:r>
            <a:endParaRPr lang="en-SG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 which  point  A   we should choose?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does not matter.  The  corresponding  triangles  are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similar.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 are all equal  to each other.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12976"/>
            <a:ext cx="29813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653136"/>
            <a:ext cx="29813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88840"/>
            <a:ext cx="7632848" cy="95410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Properties  of  similar  triangles   guarantee  that the   trigonometric  functions are well-defined</a:t>
            </a:r>
            <a:endParaRPr lang="en-SG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Some  major   properties  of  circles whose proofs  involve  similarity  of triangles</a:t>
            </a:r>
            <a:endParaRPr lang="en-SG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11560" y="1628800"/>
            <a:ext cx="8229600" cy="2376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Intersecting Chord Theorem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If  two chords of  a  circle  intersect in the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interior of a circle,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thus determine two segments in each  chord, 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product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of the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lengths of the segments of one chord equals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product of the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lengths of the segments of 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other chord.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89040"/>
            <a:ext cx="2200573" cy="26552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47251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BP=CP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DP.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95536" y="980729"/>
            <a:ext cx="8229600" cy="1944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Tangent –Secant  Theorem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If from a point outside a circle a secant and a tangent are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drawn, the secant and its external segment is equal to the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square of the tangent.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429000"/>
            <a:ext cx="249555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4283968" y="4077072"/>
          <a:ext cx="1833563" cy="381000"/>
        </p:xfrm>
        <a:graphic>
          <a:graphicData uri="http://schemas.openxmlformats.org/presentationml/2006/ole">
            <p:oleObj spid="_x0000_s53250" name="Equation" r:id="rId4" imgW="9777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Other applications of similar triangles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---using the given lengths to find  unknown  length</a:t>
            </a:r>
          </a:p>
          <a:p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Finding  the height  of  a  tree  using the length  of    shadow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Find  the width of  a river   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933056"/>
            <a:ext cx="3000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9672" y="5589240"/>
            <a:ext cx="590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100" dirty="0" smtClean="0"/>
              <a:t>http://www.redmond.k12.or.us/14552011718214563/lib/14552011718214563/Lesson_11.3.pdf</a:t>
            </a:r>
            <a:endParaRPr lang="en-SG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In reasoning  training </a:t>
            </a:r>
            <a:endParaRPr lang="en-SG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852936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 to start?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Basic  concepts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Fundamental  Axioms   and  theorems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7848872" cy="70788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Plain  geometry  is  the best  platform  to  train school students reasoning  skills </a:t>
            </a:r>
            <a:endParaRPr lang="en-SG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5608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Prove  or  not  prove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if it is too complicated and no much students can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  from the proof</a:t>
            </a: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instance, 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the  SSS test for congruency,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AA, SAS, SSS   tests  for similarity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if  it is not too complicated and the method(s) is 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representative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instance, 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AAS test for congruency,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Midpoint Theorem,  Intercept Theorem,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Intersecting  Chord Theorem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Computation  &amp; proof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Computations  often  involve proofs</a:t>
            </a:r>
            <a:endParaRPr lang="en-SG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132856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Given  the trapezium ABCD with  </a:t>
            </a:r>
            <a:r>
              <a:rPr lang="en-US" sz="24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ABC a right angle.  Find the area of the shaded  region.</a:t>
            </a:r>
          </a:p>
          <a:p>
            <a:endParaRPr lang="en-SG" dirty="0"/>
          </a:p>
        </p:txBody>
      </p:sp>
      <p:grpSp>
        <p:nvGrpSpPr>
          <p:cNvPr id="9" name="Group 8"/>
          <p:cNvGrpSpPr/>
          <p:nvPr/>
        </p:nvGrpSpPr>
        <p:grpSpPr>
          <a:xfrm>
            <a:off x="1331640" y="3933056"/>
            <a:ext cx="4286622" cy="2024633"/>
            <a:chOff x="1331640" y="3933056"/>
            <a:chExt cx="4286622" cy="2024633"/>
          </a:xfrm>
        </p:grpSpPr>
        <p:pic>
          <p:nvPicPr>
            <p:cNvPr id="696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9712" y="4005064"/>
              <a:ext cx="3638550" cy="195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Group 7"/>
            <p:cNvGrpSpPr/>
            <p:nvPr/>
          </p:nvGrpSpPr>
          <p:grpSpPr>
            <a:xfrm>
              <a:off x="1331640" y="3933056"/>
              <a:ext cx="2664296" cy="1521460"/>
              <a:chOff x="1331640" y="3933056"/>
              <a:chExt cx="2664296" cy="152146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627784" y="3933056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4cm</a:t>
                </a:r>
                <a:endParaRPr lang="en-SG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331640" y="4869160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10cm</a:t>
                </a:r>
                <a:endParaRPr lang="en-SG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75856" y="5085184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6cm</a:t>
                </a:r>
                <a:endParaRPr lang="en-SG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2048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Without  using similarity and congruency of triangles ,   what  we  can do is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limited.</a:t>
            </a:r>
            <a:endParaRPr lang="en-SG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04664"/>
            <a:ext cx="83529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Similarity and  congruency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(of triangles)</a:t>
            </a:r>
          </a:p>
          <a:p>
            <a:pPr marL="342900" indent="-342900"/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62880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a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triangle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SG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276872"/>
            <a:ext cx="799288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SG" dirty="0" smtClean="0"/>
              <a:t>    </a:t>
            </a:r>
            <a:r>
              <a:rPr lang="en-SG" sz="2000" dirty="0" smtClean="0"/>
              <a:t>A closed figure consisting of three line segments linked end-to-end. </a:t>
            </a:r>
            <a:br>
              <a:rPr lang="en-SG" sz="2000" dirty="0" smtClean="0"/>
            </a:br>
            <a:r>
              <a:rPr lang="en-SG" sz="2000" dirty="0" smtClean="0"/>
              <a:t>     A 3-sided </a:t>
            </a:r>
            <a:r>
              <a:rPr lang="en-SG" sz="2000" dirty="0" smtClean="0">
                <a:hlinkClick r:id="rId2" action="ppaction://hlinkfile" tooltip="Polygon: A closed figure consisting of line segments joined end to end"/>
              </a:rPr>
              <a:t>polygon</a:t>
            </a:r>
            <a:r>
              <a:rPr lang="en-SG" sz="2000" dirty="0" smtClean="0"/>
              <a:t>.     </a:t>
            </a:r>
            <a:r>
              <a:rPr lang="en-SG" sz="2000" dirty="0" smtClean="0">
                <a:hlinkClick r:id="rId3"/>
              </a:rPr>
              <a:t>http://www.mathopenref.com/triangle.html</a:t>
            </a:r>
            <a:endParaRPr lang="en-SG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SG" sz="2000" dirty="0" smtClean="0"/>
              <a:t>A </a:t>
            </a:r>
            <a:r>
              <a:rPr lang="en-SG" sz="2000" b="1" dirty="0" smtClean="0"/>
              <a:t>triangle</a:t>
            </a:r>
            <a:r>
              <a:rPr lang="en-SG" sz="2000" dirty="0" smtClean="0"/>
              <a:t> is a closed figure with three sides    </a:t>
            </a:r>
          </a:p>
          <a:p>
            <a:r>
              <a:rPr lang="en-SG" sz="2000" dirty="0"/>
              <a:t> </a:t>
            </a:r>
            <a:r>
              <a:rPr lang="en-SG" sz="2000" dirty="0" smtClean="0"/>
              <a:t>   </a:t>
            </a:r>
            <a:r>
              <a:rPr lang="en-SG" sz="2000" dirty="0" smtClean="0">
                <a:hlinkClick r:id="rId4"/>
              </a:rPr>
              <a:t>http://www.geom.uiuc.edu/~wanous/definitionofatriangle.html</a:t>
            </a:r>
            <a:endParaRPr lang="en-SG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SG" sz="2000" dirty="0" smtClean="0"/>
              <a:t>A </a:t>
            </a:r>
            <a:r>
              <a:rPr lang="en-SG" sz="2000" b="1" dirty="0" smtClean="0"/>
              <a:t>triangle</a:t>
            </a:r>
            <a:r>
              <a:rPr lang="en-SG" sz="2000" dirty="0" smtClean="0"/>
              <a:t> is one of the basic shapes of geometry: a polygon with </a:t>
            </a:r>
            <a:r>
              <a:rPr lang="en-SG" sz="2000" b="1" dirty="0" smtClean="0"/>
              <a:t>three</a:t>
            </a:r>
            <a:r>
              <a:rPr lang="en-SG" sz="2000" dirty="0" smtClean="0"/>
              <a:t>  </a:t>
            </a:r>
          </a:p>
          <a:p>
            <a:r>
              <a:rPr lang="en-SG" sz="2000" dirty="0" smtClean="0"/>
              <a:t>    corners   or vertices and </a:t>
            </a:r>
            <a:r>
              <a:rPr lang="en-SG" sz="2000" b="1" dirty="0" smtClean="0"/>
              <a:t>three</a:t>
            </a:r>
            <a:r>
              <a:rPr lang="en-SG" sz="2000" dirty="0" smtClean="0"/>
              <a:t> sides or edges which are line segments.  </a:t>
            </a:r>
          </a:p>
          <a:p>
            <a:r>
              <a:rPr lang="en-SG" sz="2000" dirty="0"/>
              <a:t> </a:t>
            </a:r>
            <a:r>
              <a:rPr lang="en-SG" sz="2000" dirty="0" smtClean="0"/>
              <a:t>   </a:t>
            </a:r>
            <a:r>
              <a:rPr lang="en-SG" sz="2000" dirty="0" smtClean="0">
                <a:hlinkClick r:id="rId5"/>
              </a:rPr>
              <a:t>http://en.wikipedia.org/wiki/Triangle</a:t>
            </a:r>
            <a:endParaRPr lang="en-SG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SG" sz="2000" dirty="0" smtClean="0"/>
              <a:t>The plane figure formed by connecting three points not in a straight line  </a:t>
            </a:r>
          </a:p>
          <a:p>
            <a:r>
              <a:rPr lang="en-SG" sz="2000" dirty="0" smtClean="0"/>
              <a:t>    by straight line segments; a three-sided polygon.     </a:t>
            </a:r>
          </a:p>
          <a:p>
            <a:r>
              <a:rPr lang="en-SG" sz="2000" dirty="0"/>
              <a:t> </a:t>
            </a:r>
            <a:r>
              <a:rPr lang="en-SG" sz="2000" dirty="0" smtClean="0"/>
              <a:t>   </a:t>
            </a:r>
            <a:r>
              <a:rPr lang="en-SG" sz="2000" dirty="0" smtClean="0">
                <a:hlinkClick r:id="rId6"/>
              </a:rPr>
              <a:t>http://www.thefreedictionary.com/triangle</a:t>
            </a:r>
            <a:endParaRPr lang="en-SG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A plane figure  formed by having three straight edges as its sides is  called </a:t>
            </a:r>
          </a:p>
          <a:p>
            <a:r>
              <a:rPr lang="en-US" sz="2000" dirty="0" smtClean="0"/>
              <a:t>   a triangle(one text book)</a:t>
            </a:r>
            <a:endParaRPr lang="en-SG" sz="2000" dirty="0" smtClean="0"/>
          </a:p>
          <a:p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916832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Thank   you!</a:t>
            </a:r>
            <a:endParaRPr lang="en-SG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 is   a   dog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http://www.harlemfur.com/images/Dog_Oli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24744"/>
            <a:ext cx="4176464" cy="36872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508518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100" dirty="0" smtClean="0"/>
              <a:t>http://www.google.com.sg/search?q=picture+of+dog&amp;hl=en&amp;biw=1259&amp;bih=604&amp;prmd=ivns&amp;tbm=isch&amp;tbo=u&amp;source=univ&amp;sa=X&amp;ei=HOzmTYu4GoS6sQPrj8H0DQ&amp;ved=0CCMQsAQ</a:t>
            </a:r>
            <a:endParaRPr lang="en-SG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10136"/>
            <a:ext cx="79208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 give a formal definition  of   triangle,  we have to define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line segments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define line segment, we have to define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points between two points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define “points between to points, we need  to assume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some axioms  on points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all these, we need to know what is a point, line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 are undefined</a:t>
            </a:r>
          </a:p>
          <a:p>
            <a:endParaRPr lang="en-US" dirty="0" smtClean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Axiomatic structure  of  Euclidean plane geometry</a:t>
            </a:r>
            <a:endParaRPr lang="en-SG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7488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Undefined  terms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Point,  line,  between , distance, angle measure</a:t>
            </a:r>
          </a:p>
          <a:p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49289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Axioms</a:t>
            </a: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1(The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Existence Postulate)  </a:t>
            </a:r>
            <a:endParaRPr lang="en-SG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collection of all points forms 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nonempty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set(called the plane).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more than one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point in that set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4293096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 (The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Incidence Postulate). </a:t>
            </a:r>
            <a:endParaRPr lang="en-SG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Every line is a set of points. For every pair of distinct points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B there is exactly 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containing both A and B.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340768"/>
            <a:ext cx="77768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(The Ruler Postulate)  </a:t>
            </a:r>
            <a:endParaRPr lang="en-SG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every two points A and B there exists a real  number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d(A, B),</a:t>
            </a:r>
            <a:r>
              <a:rPr lang="en-SG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distance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from A to B.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each line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there is a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one-to-one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correspondence  between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f: 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such that if  A and  B are points on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then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d(A,B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)=|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x)- f(y)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|.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980728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Definition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Let  A,  B and C be three distinct points. 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SG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point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 is 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 A and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B, if  C  is on the line  containing  A, B and  </a:t>
            </a:r>
            <a:endParaRPr lang="en-SG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SG" sz="2400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d(A, B)= d(A,C)+ d(C,B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line segment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  consisting of  points C between A and B as well as  A and B.</a:t>
            </a:r>
            <a:endParaRPr lang="en-SG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 </a:t>
            </a:r>
            <a:endParaRPr lang="en-SG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212976"/>
            <a:ext cx="32194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11560" y="522920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Using  a  similar  method, we can define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rays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SG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1549</Words>
  <Application>Microsoft Office PowerPoint</Application>
  <PresentationFormat>On-screen Show (4:3)</PresentationFormat>
  <Paragraphs>217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What  can we do  without using similarity and congruency?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 can we do  without using similarity and congruency?</dc:title>
  <dc:creator>NIE</dc:creator>
  <cp:lastModifiedBy>NIE</cp:lastModifiedBy>
  <cp:revision>89</cp:revision>
  <dcterms:created xsi:type="dcterms:W3CDTF">2011-05-27T03:40:46Z</dcterms:created>
  <dcterms:modified xsi:type="dcterms:W3CDTF">2011-06-02T02:39:18Z</dcterms:modified>
</cp:coreProperties>
</file>